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embeddedFontLst>
    <p:embeddedFont>
      <p:font typeface="Comic Sans MS" panose="030F0902030302020204" pitchFamily="66" charset="0"/>
      <p:regular r:id="rId43"/>
    </p:embeddedFont>
    <p:embeddedFont>
      <p:font typeface="Proxima Nova" panose="02000506030000020004" pitchFamily="2" charset="0"/>
      <p:regular r:id="rId44"/>
      <p:bold r:id="rId45"/>
      <p:italic r:id="rId46"/>
      <p:boldItalic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jsvkzEzZvB7f8K5HWsAFlM/09i5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84"/>
  </p:normalViewPr>
  <p:slideViewPr>
    <p:cSldViewPr snapToGrid="0">
      <p:cViewPr varScale="1">
        <p:scale>
          <a:sx n="120" d="100"/>
          <a:sy n="120" d="100"/>
        </p:scale>
        <p:origin x="200" y="5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8"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jsudatabusters.com.s3-website-us-west-1.amazonaws.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u="sng">
                <a:solidFill>
                  <a:schemeClr val="hlink"/>
                </a:solidFill>
                <a:latin typeface="Proxima Nova"/>
                <a:ea typeface="Proxima Nova"/>
                <a:cs typeface="Proxima Nova"/>
                <a:sym typeface="Proxima Nova"/>
                <a:hlinkClick r:id="rId3"/>
              </a:rPr>
              <a:t>http://sjsudatabusters.com.s3-website-us-west-1.amazonaws.com</a:t>
            </a:r>
            <a:endParaRPr sz="1800">
              <a:solidFill>
                <a:srgbClr val="616161"/>
              </a:solidFill>
              <a:latin typeface="Proxima Nova"/>
              <a:ea typeface="Proxima Nova"/>
              <a:cs typeface="Proxima Nova"/>
              <a:sym typeface="Proxima Nova"/>
            </a:endParaRPr>
          </a:p>
          <a:p>
            <a:pPr marL="0" lvl="0" indent="0" algn="l" rtl="0">
              <a:lnSpc>
                <a:spcPct val="115000"/>
              </a:lnSpc>
              <a:spcBef>
                <a:spcPts val="1200"/>
              </a:spcBef>
              <a:spcAft>
                <a:spcPts val="0"/>
              </a:spcAft>
              <a:buClr>
                <a:schemeClr val="dk1"/>
              </a:buClr>
              <a:buSzPts val="1100"/>
              <a:buFont typeface="Arial"/>
              <a:buNone/>
            </a:pPr>
            <a:r>
              <a:rPr lang="en" sz="1800">
                <a:solidFill>
                  <a:srgbClr val="616161"/>
                </a:solidFill>
                <a:latin typeface="Proxima Nova"/>
                <a:ea typeface="Proxima Nova"/>
                <a:cs typeface="Proxima Nova"/>
                <a:sym typeface="Proxima Nova"/>
              </a:rPr>
              <a:t>Good evening everyone, my name is Michele and here are my teammates Nivedha, Purnima and Praveen.</a:t>
            </a:r>
            <a:endParaRPr sz="1800">
              <a:solidFill>
                <a:srgbClr val="616161"/>
              </a:solidFill>
              <a:latin typeface="Proxima Nova"/>
              <a:ea typeface="Proxima Nova"/>
              <a:cs typeface="Proxima Nova"/>
              <a:sym typeface="Proxima Nova"/>
            </a:endParaRPr>
          </a:p>
          <a:p>
            <a:pPr marL="0" lvl="0" indent="0" algn="l" rtl="0">
              <a:lnSpc>
                <a:spcPct val="115000"/>
              </a:lnSpc>
              <a:spcBef>
                <a:spcPts val="1200"/>
              </a:spcBef>
              <a:spcAft>
                <a:spcPts val="1200"/>
              </a:spcAft>
              <a:buClr>
                <a:srgbClr val="202729"/>
              </a:buClr>
              <a:buSzPts val="1100"/>
              <a:buFont typeface="Arial"/>
              <a:buNone/>
            </a:pPr>
            <a:r>
              <a:rPr lang="en" sz="1800">
                <a:solidFill>
                  <a:srgbClr val="616161"/>
                </a:solidFill>
                <a:latin typeface="Proxima Nova"/>
                <a:ea typeface="Proxima Nova"/>
                <a:cs typeface="Proxima Nova"/>
                <a:sym typeface="Proxima Nova"/>
              </a:rPr>
              <a:t>Today we will be exploring a dataset regarding used cars on the US market between 1915 and 2020.</a:t>
            </a:r>
            <a:endParaRPr sz="1800">
              <a:solidFill>
                <a:srgbClr val="616161"/>
              </a:solidFill>
              <a:latin typeface="Proxima Nova"/>
              <a:ea typeface="Proxima Nova"/>
              <a:cs typeface="Proxima Nova"/>
              <a:sym typeface="Proxima Nov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We found that there are several ways to export the data from S3 bucket. In this project, we have experimented this step by two ways. Since our data model is relational, we used amazon relational database service (RDS). Here we transferred data from S3 bucket to RDS and then to visualization. And the second method we tried out is by transferring the data from S3 to redshift and then to visualization.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csv files are loaded to s3 bucket. The staging layer has been created using lambda. We have defined different lamda function and triggered. The data is stored in RDS.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1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Once the data is loaded to the data warehouse, we are using different tools to connect to the database. The tools like Mysql workbench will help in fetching the data to understand the data. This helps to do aggregation, importance of each column and key values that required for the analysis.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Once the data is loaded to the data warehouse, we are using different tools to connect to the database. The tools like Mysql workbench will help in fetching the data to understand the data. This helps to do aggregation, importance of each column and key values that required for the analysis.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800">
                <a:solidFill>
                  <a:srgbClr val="595959"/>
                </a:solidFill>
              </a:rPr>
              <a:t>Once the data was loaded and stored on the cloud, we have connected Tableau and python tool for data mining and data visualization. Tableau helps in plotting multiple graphs, charts and dashboards. Python helps in understanding data at granular level along with multiple graphs.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Michele:</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The purpose of this project is to study </a:t>
            </a:r>
            <a:r>
              <a:rPr lang="en" dirty="0">
                <a:solidFill>
                  <a:schemeClr val="dk1"/>
                </a:solidFill>
              </a:rPr>
              <a:t>a dataset for used cars in the United States, by setting up a normalization process of the data, store it adequately on the cloud and finally analyze that dataset by pinpointing and understanding the factors that play a significant  role in  the variation of prices between the</a:t>
            </a:r>
            <a:r>
              <a:rPr lang="en" dirty="0">
                <a:solidFill>
                  <a:srgbClr val="202729"/>
                </a:solidFill>
              </a:rPr>
              <a:t> used cars.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Setups are done to connect Tableau tool and pulled out all the required tables ( facts and dimensions ). The tables are joined to plot and view the insight of data.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geographical view of the data explains the data is covered from all the different stats of USA including Alaska and Hawaii islands. This clearly shows that data contains multiple cities and data is purely multidimensional.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This clearly explains how the population is contributing the number of cars in different states. More number of cars falling into eastern region of USA and contributing to more demands.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history of the data is from past 100 years and signifies the demands of the car since then. Customers are looking for used cars but they were focusing on specific model, color and transmission type. The dashboard shows Ford has been leading the market.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025afc8291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1025afc8291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Irrespective of number of car available in different states either there is a great demand or less, the white and black color cars stand in the top positions.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The top colors of used cars on the market are also the same in the rest of the states.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025afc8291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g1025afc8291_3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Gasoline cars are more demanding and valuable. Most of the pre-owned cars are falling into Gasoline.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025afc8291_3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g1025afc8291_3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Gasoline cars are more demanding and valuable. Most of the pre-owned cars are falling into Gasoline.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025afc8291_3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1025afc8291_3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most important factor affecting the price of the used cars is the number of miles covered with that car. Generally, the listing price of the car will be reduced if the car was involved in an accident.</a:t>
            </a:r>
            <a:endParaRPr/>
          </a:p>
          <a:p>
            <a:pPr marL="0" lvl="0" indent="0" algn="l" rtl="0">
              <a:lnSpc>
                <a:spcPct val="100000"/>
              </a:lnSpc>
              <a:spcBef>
                <a:spcPts val="0"/>
              </a:spcBef>
              <a:spcAft>
                <a:spcPts val="0"/>
              </a:spcAft>
              <a:buSzPts val="1100"/>
              <a:buNone/>
            </a:pPr>
            <a:r>
              <a:rPr lang="en"/>
              <a:t>It seems that other factors determined how long the used cars stayed on the market before being sold.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price of the car is tagged to the city and its location.</a:t>
            </a:r>
            <a:endParaRPr/>
          </a:p>
          <a:p>
            <a:pPr marL="0" lvl="0" indent="0" algn="l" rtl="0">
              <a:lnSpc>
                <a:spcPct val="100000"/>
              </a:lnSpc>
              <a:spcBef>
                <a:spcPts val="0"/>
              </a:spcBef>
              <a:spcAft>
                <a:spcPts val="0"/>
              </a:spcAft>
              <a:buSzPts val="1100"/>
              <a:buNone/>
            </a:pPr>
            <a:r>
              <a:rPr lang="en"/>
              <a:t>We have noticed the top states wrt the population  in tableau visualization ,here are the top cities where the price of the used-cars are high.</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Cities like Bronx and Bayshore has vehicles  which stay on market for a long time .</a:t>
            </a:r>
            <a:endParaRPr/>
          </a:p>
          <a:p>
            <a:pPr marL="0" lvl="0" indent="0" algn="l" rtl="0">
              <a:lnSpc>
                <a:spcPct val="100000"/>
              </a:lnSpc>
              <a:spcBef>
                <a:spcPts val="0"/>
              </a:spcBef>
              <a:spcAft>
                <a:spcPts val="0"/>
              </a:spcAft>
              <a:buSzPts val="1100"/>
              <a:buNone/>
            </a:pPr>
            <a:r>
              <a:rPr lang="en"/>
              <a:t>In the pie chart we can notice that the fuel economy for such cities is less compared to others.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800"/>
              </a:spcBef>
              <a:spcAft>
                <a:spcPts val="0"/>
              </a:spcAft>
              <a:buSzPts val="1100"/>
              <a:buNone/>
            </a:pPr>
            <a:r>
              <a:rPr lang="en" sz="1050" dirty="0">
                <a:solidFill>
                  <a:schemeClr val="dk1"/>
                </a:solidFill>
                <a:highlight>
                  <a:srgbClr val="FFFFFF"/>
                </a:highlight>
              </a:rPr>
              <a:t>Michele:</a:t>
            </a:r>
            <a:endParaRPr sz="1050" dirty="0">
              <a:solidFill>
                <a:schemeClr val="dk1"/>
              </a:solidFill>
              <a:highlight>
                <a:srgbClr val="FFFFFF"/>
              </a:highlight>
            </a:endParaRPr>
          </a:p>
          <a:p>
            <a:pPr marL="0" lvl="0" indent="0" algn="l" rtl="0">
              <a:lnSpc>
                <a:spcPct val="115000"/>
              </a:lnSpc>
              <a:spcBef>
                <a:spcPts val="800"/>
              </a:spcBef>
              <a:spcAft>
                <a:spcPts val="0"/>
              </a:spcAft>
              <a:buSzPts val="1100"/>
              <a:buNone/>
            </a:pPr>
            <a:r>
              <a:rPr lang="en" sz="1050" dirty="0">
                <a:solidFill>
                  <a:schemeClr val="dk1"/>
                </a:solidFill>
                <a:highlight>
                  <a:srgbClr val="FFFFFF"/>
                </a:highlight>
              </a:rPr>
              <a:t>So, a little bit more about our dataset:</a:t>
            </a:r>
            <a:endParaRPr sz="1050" dirty="0">
              <a:solidFill>
                <a:schemeClr val="dk1"/>
              </a:solidFill>
              <a:highlight>
                <a:srgbClr val="FFFFFF"/>
              </a:highlight>
            </a:endParaRPr>
          </a:p>
          <a:p>
            <a:pPr marL="0" lvl="0" indent="0" algn="l" rtl="0">
              <a:lnSpc>
                <a:spcPct val="115000"/>
              </a:lnSpc>
              <a:spcBef>
                <a:spcPts val="800"/>
              </a:spcBef>
              <a:spcAft>
                <a:spcPts val="0"/>
              </a:spcAft>
              <a:buSzPts val="1100"/>
              <a:buNone/>
            </a:pPr>
            <a:r>
              <a:rPr lang="en" sz="1050" dirty="0">
                <a:solidFill>
                  <a:schemeClr val="dk1"/>
                </a:solidFill>
                <a:highlight>
                  <a:srgbClr val="FFFFFF"/>
                </a:highlight>
              </a:rPr>
              <a:t>The dataset is found on Kaggle as part of a scraping project. the dataset includes every pre owned vehicle posted for sale on Craigslist and present on the US territory</a:t>
            </a:r>
            <a:endParaRPr sz="1050" dirty="0">
              <a:solidFill>
                <a:schemeClr val="dk1"/>
              </a:solidFill>
              <a:highlight>
                <a:srgbClr val="FFFFFF"/>
              </a:highlight>
            </a:endParaRPr>
          </a:p>
          <a:p>
            <a:pPr marL="0" lvl="0" indent="0" algn="l" rtl="0">
              <a:lnSpc>
                <a:spcPct val="115000"/>
              </a:lnSpc>
              <a:spcBef>
                <a:spcPts val="800"/>
              </a:spcBef>
              <a:spcAft>
                <a:spcPts val="0"/>
              </a:spcAft>
              <a:buSzPts val="1100"/>
              <a:buNone/>
            </a:pPr>
            <a:r>
              <a:rPr lang="en" sz="1050" dirty="0">
                <a:solidFill>
                  <a:schemeClr val="dk1"/>
                </a:solidFill>
                <a:highlight>
                  <a:srgbClr val="FFFFFF"/>
                </a:highlight>
              </a:rPr>
              <a:t>At the time of retrieval, the dataset had a little over 3 million entries and contained all the relevant information and characteristics of the postings that Craigslist provides. That includes attributes like price, condition, manufacturer, latitude/longitude, along 18 other categories. The total number of columns were 26.</a:t>
            </a:r>
            <a:endParaRPr sz="1050" dirty="0">
              <a:solidFill>
                <a:schemeClr val="dk1"/>
              </a:solidFill>
              <a:highlight>
                <a:srgbClr val="FFFFFF"/>
              </a:highlight>
            </a:endParaRPr>
          </a:p>
          <a:p>
            <a:pPr marL="0" lvl="0" indent="0" algn="l" rtl="0">
              <a:lnSpc>
                <a:spcPct val="115000"/>
              </a:lnSpc>
              <a:spcBef>
                <a:spcPts val="800"/>
              </a:spcBef>
              <a:spcAft>
                <a:spcPts val="800"/>
              </a:spcAft>
              <a:buSzPts val="1100"/>
              <a:buNone/>
            </a:pPr>
            <a:r>
              <a:rPr lang="en" sz="1050" dirty="0">
                <a:solidFill>
                  <a:schemeClr val="dk1"/>
                </a:solidFill>
                <a:highlight>
                  <a:srgbClr val="FFFFFF"/>
                </a:highlight>
              </a:rPr>
              <a:t>++ location table with the zip codes</a:t>
            </a:r>
            <a:endParaRPr sz="1050" dirty="0">
              <a:solidFill>
                <a:schemeClr val="dk1"/>
              </a:solidFill>
              <a:highlight>
                <a:srgbClr val="FFFFFF"/>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 We have noticed that White and Black are most demanding exterior colors in tableau ,here we can see that both white and black colour has more price compared to others.</a:t>
            </a:r>
            <a:endParaRPr/>
          </a:p>
          <a:p>
            <a:pPr marL="0" lvl="0" indent="0" algn="l" rtl="0">
              <a:lnSpc>
                <a:spcPct val="100000"/>
              </a:lnSpc>
              <a:spcBef>
                <a:spcPts val="0"/>
              </a:spcBef>
              <a:spcAft>
                <a:spcPts val="0"/>
              </a:spcAft>
              <a:buSzPts val="1100"/>
              <a:buNone/>
            </a:pPr>
            <a:r>
              <a:rPr lang="en"/>
              <a:t>This graphs helps us understand that price depends on colour of the vehicle.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616161"/>
              </a:buClr>
              <a:buSzPts val="1600"/>
              <a:buFont typeface="Proxima Nova"/>
              <a:buChar char="-"/>
            </a:pPr>
            <a:r>
              <a:rPr lang="en" sz="1600">
                <a:solidFill>
                  <a:srgbClr val="616161"/>
                </a:solidFill>
                <a:latin typeface="Proxima Nova"/>
                <a:ea typeface="Proxima Nova"/>
                <a:cs typeface="Proxima Nova"/>
                <a:sym typeface="Proxima Nova"/>
              </a:rPr>
              <a:t>The number of used cars on the US market exponentially increased in recent years after 2000</a:t>
            </a:r>
            <a:endParaRPr sz="1600">
              <a:solidFill>
                <a:srgbClr val="616161"/>
              </a:solidFill>
              <a:latin typeface="Proxima Nova"/>
              <a:ea typeface="Proxima Nova"/>
              <a:cs typeface="Proxima Nova"/>
              <a:sym typeface="Proxima Nova"/>
            </a:endParaRPr>
          </a:p>
          <a:p>
            <a:pPr marL="457200" lvl="0" indent="-330200" algn="l" rtl="0">
              <a:lnSpc>
                <a:spcPct val="115000"/>
              </a:lnSpc>
              <a:spcBef>
                <a:spcPts val="0"/>
              </a:spcBef>
              <a:spcAft>
                <a:spcPts val="0"/>
              </a:spcAft>
              <a:buClr>
                <a:srgbClr val="616161"/>
              </a:buClr>
              <a:buSzPts val="1600"/>
              <a:buFont typeface="Proxima Nova"/>
              <a:buChar char="-"/>
            </a:pPr>
            <a:r>
              <a:rPr lang="en" sz="1600">
                <a:solidFill>
                  <a:srgbClr val="616161"/>
                </a:solidFill>
                <a:latin typeface="Proxima Nova"/>
                <a:ea typeface="Proxima Nova"/>
                <a:cs typeface="Proxima Nova"/>
                <a:sym typeface="Proxima Nova"/>
              </a:rPr>
              <a:t>Market Leaders were Ford, Chevrolet and Toyota. The market is more diverse now.</a:t>
            </a:r>
            <a:endParaRPr sz="1600">
              <a:solidFill>
                <a:srgbClr val="616161"/>
              </a:solidFill>
              <a:latin typeface="Proxima Nova"/>
              <a:ea typeface="Proxima Nova"/>
              <a:cs typeface="Proxima Nova"/>
              <a:sym typeface="Proxima Nova"/>
            </a:endParaRPr>
          </a:p>
          <a:p>
            <a:pPr marL="457200" lvl="0" indent="-330200" algn="l" rtl="0">
              <a:lnSpc>
                <a:spcPct val="115000"/>
              </a:lnSpc>
              <a:spcBef>
                <a:spcPts val="0"/>
              </a:spcBef>
              <a:spcAft>
                <a:spcPts val="0"/>
              </a:spcAft>
              <a:buClr>
                <a:srgbClr val="616161"/>
              </a:buClr>
              <a:buSzPts val="1600"/>
              <a:buFont typeface="Proxima Nova"/>
              <a:buChar char="-"/>
            </a:pPr>
            <a:r>
              <a:rPr lang="en" sz="1600">
                <a:solidFill>
                  <a:srgbClr val="616161"/>
                </a:solidFill>
                <a:latin typeface="Proxima Nova"/>
                <a:ea typeface="Proxima Nova"/>
                <a:cs typeface="Proxima Nova"/>
                <a:sym typeface="Proxima Nova"/>
              </a:rPr>
              <a:t>The proportion white and black cars is almost the same. Red has decreased while silver/grey has increased .</a:t>
            </a:r>
            <a:endParaRPr sz="1600">
              <a:solidFill>
                <a:srgbClr val="616161"/>
              </a:solidFill>
              <a:latin typeface="Proxima Nova"/>
              <a:ea typeface="Proxima Nova"/>
              <a:cs typeface="Proxima Nova"/>
              <a:sym typeface="Proxima Nova"/>
            </a:endParaRPr>
          </a:p>
          <a:p>
            <a:pPr marL="0" lvl="0" indent="0" algn="l" rtl="0">
              <a:lnSpc>
                <a:spcPct val="115000"/>
              </a:lnSpc>
              <a:spcBef>
                <a:spcPts val="1200"/>
              </a:spcBef>
              <a:spcAft>
                <a:spcPts val="1200"/>
              </a:spcAft>
              <a:buSzPts val="1100"/>
              <a:buNone/>
            </a:pPr>
            <a:r>
              <a:rPr lang="en" sz="1600">
                <a:solidFill>
                  <a:srgbClr val="616161"/>
                </a:solidFill>
                <a:latin typeface="Proxima Nova"/>
                <a:ea typeface="Proxima Nova"/>
                <a:cs typeface="Proxima Nova"/>
                <a:sym typeface="Proxima Nova"/>
              </a:rPr>
              <a:t>Ford being the top leader made sense, since the first cars accessible to the american public a couple of decades before 1923 were Fords.</a:t>
            </a:r>
            <a:endParaRPr sz="1600">
              <a:solidFill>
                <a:srgbClr val="616161"/>
              </a:solidFill>
              <a:latin typeface="Proxima Nova"/>
              <a:ea typeface="Proxima Nova"/>
              <a:cs typeface="Proxima Nova"/>
              <a:sym typeface="Proxima Nov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This graph gives total insights of the dataset </a:t>
            </a:r>
            <a:endParaRPr/>
          </a:p>
          <a:p>
            <a:pPr marL="0" lvl="0" indent="0" algn="l" rtl="0">
              <a:lnSpc>
                <a:spcPct val="100000"/>
              </a:lnSpc>
              <a:spcBef>
                <a:spcPts val="0"/>
              </a:spcBef>
              <a:spcAft>
                <a:spcPts val="0"/>
              </a:spcAft>
              <a:buSzPts val="1100"/>
              <a:buNone/>
            </a:pPr>
            <a:r>
              <a:rPr lang="en"/>
              <a:t>The x axis is the year,y axis tells about the mileage (distance travelled by the car) ,z axis has the count of owners.</a:t>
            </a:r>
            <a:endParaRPr/>
          </a:p>
          <a:p>
            <a:pPr marL="0" lvl="0" indent="0" algn="l" rtl="0">
              <a:lnSpc>
                <a:spcPct val="100000"/>
              </a:lnSpc>
              <a:spcBef>
                <a:spcPts val="0"/>
              </a:spcBef>
              <a:spcAft>
                <a:spcPts val="0"/>
              </a:spcAft>
              <a:buSzPts val="1100"/>
              <a:buNone/>
            </a:pPr>
            <a:r>
              <a:rPr lang="en"/>
              <a:t>Size of the scatter plot tells us about the price and colour tells about the economy .</a:t>
            </a:r>
            <a:endParaRPr/>
          </a:p>
          <a:p>
            <a:pPr marL="0" lvl="0" indent="0" algn="l" rtl="0">
              <a:lnSpc>
                <a:spcPct val="100000"/>
              </a:lnSpc>
              <a:spcBef>
                <a:spcPts val="0"/>
              </a:spcBef>
              <a:spcAft>
                <a:spcPts val="0"/>
              </a:spcAft>
              <a:buSzPts val="1100"/>
              <a:buNone/>
            </a:pPr>
            <a:r>
              <a:rPr lang="en"/>
              <a:t>Here is an example in year 2017 , show the graph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025afc8291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025afc829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025afc8291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025afc8291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025afc8291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025afc8291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025afc8291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025afc8291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025afc8291_2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025afc8291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Michele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First, We carried out a series of steps to clean and wrangle the data, to transform it to an adequate form, capable of being stored in a SQL database</a:t>
            </a:r>
            <a:endParaRPr/>
          </a:p>
          <a:p>
            <a:pPr marL="0" lvl="0" indent="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AutoNum type="arabicPeriod"/>
            </a:pPr>
            <a:r>
              <a:rPr lang="en"/>
              <a:t>A lot of bad rows had sets of null attributes which were impossible to fill so we decided to drop them</a:t>
            </a:r>
            <a:endParaRPr/>
          </a:p>
          <a:p>
            <a:pPr marL="457200" lvl="0" indent="-298450" algn="l" rtl="0">
              <a:lnSpc>
                <a:spcPct val="100000"/>
              </a:lnSpc>
              <a:spcBef>
                <a:spcPts val="0"/>
              </a:spcBef>
              <a:spcAft>
                <a:spcPts val="0"/>
              </a:spcAft>
              <a:buSzPts val="1100"/>
              <a:buAutoNum type="arabicPeriod"/>
            </a:pPr>
            <a:r>
              <a:rPr lang="en"/>
              <a:t>We found out that there were a couple of duplicates using their IDs so we removed these rows </a:t>
            </a:r>
            <a:endParaRPr/>
          </a:p>
          <a:p>
            <a:pPr marL="457200" lvl="0" indent="-298450" algn="l" rtl="0">
              <a:lnSpc>
                <a:spcPct val="100000"/>
              </a:lnSpc>
              <a:spcBef>
                <a:spcPts val="0"/>
              </a:spcBef>
              <a:spcAft>
                <a:spcPts val="0"/>
              </a:spcAft>
              <a:buSzPts val="1100"/>
              <a:buAutoNum type="arabicPeriod"/>
            </a:pPr>
            <a:r>
              <a:rPr lang="en"/>
              <a:t>After that, we dropped columns that wouldn’t be valuable for our analysis for this project, such as a column containing images about the respective used car. That reduced the size of our dataset tremendously.</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Michele: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Some columns such as height, length, legroom had the unit “inches” mentioned at the end of each value. We stripped the units and removed the empty spaces to be able to register these columns as type float. Changing the type made future calculations and statistics easier.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Michele: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substituted the names with their abbreviations for the body type of the used cars and grouped color categories together under one code name to reduce the size of our dataset and normalize the data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Identified the missing values or nulls by comparing the similar existing records. Data type conversion to define the measure columns. Unnecessary and Junk characters are removed from the columns.</a:t>
            </a:r>
            <a:endParaRPr/>
          </a:p>
          <a:p>
            <a:pPr marL="0" lvl="0" indent="0" algn="l" rtl="0">
              <a:lnSpc>
                <a:spcPct val="100000"/>
              </a:lnSpc>
              <a:spcBef>
                <a:spcPts val="0"/>
              </a:spcBef>
              <a:spcAft>
                <a:spcPts val="0"/>
              </a:spcAft>
              <a:buSzPts val="1100"/>
              <a:buNone/>
            </a:pPr>
            <a:r>
              <a:rPr lang="en"/>
              <a:t>Rows that contain many blank values for mandatory fields are removed.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part nd extracted a dataset  for 1,048,575 used cars.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We normalized the data by splitting the data into facts and dimensions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As per the business requirement the Conceptual and logical data modeling structure are understood. By keeping this in mind we went ahead and designed the physical model using Mysql workbench.</a:t>
            </a:r>
            <a:endParaRPr/>
          </a:p>
          <a:p>
            <a:pPr marL="0" lvl="0" indent="0" algn="l" rtl="0">
              <a:lnSpc>
                <a:spcPct val="100000"/>
              </a:lnSpc>
              <a:spcBef>
                <a:spcPts val="0"/>
              </a:spcBef>
              <a:spcAft>
                <a:spcPts val="0"/>
              </a:spcAft>
              <a:buSzPts val="1100"/>
              <a:buNone/>
            </a:pPr>
            <a:r>
              <a:rPr lang="en"/>
              <a:t>The data model is star schema. The keys are existing in fact tables and the description of respective attributes are in dimensional table. Entity and relationship has been drawn.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After cleaning the data, it has been stored in AWS S3 bucket. The data is uploaded as csv files, and each csv file corresponds to each table.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38"/>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38"/>
          <p:cNvSpPr txBox="1">
            <a:spLocks noGrp="1"/>
          </p:cNvSpPr>
          <p:nvPr>
            <p:ph type="ctrTitle"/>
          </p:nvPr>
        </p:nvSpPr>
        <p:spPr>
          <a:xfrm>
            <a:off x="510450" y="1257300"/>
            <a:ext cx="8123100" cy="15885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12" name="Google Shape;12;p38"/>
          <p:cNvSpPr txBox="1">
            <a:spLocks noGrp="1"/>
          </p:cNvSpPr>
          <p:nvPr>
            <p:ph type="subTitle" idx="1"/>
          </p:nvPr>
        </p:nvSpPr>
        <p:spPr>
          <a:xfrm>
            <a:off x="510450" y="3182313"/>
            <a:ext cx="8123100" cy="630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47"/>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47"/>
          <p:cNvSpPr txBox="1">
            <a:spLocks noGrp="1"/>
          </p:cNvSpPr>
          <p:nvPr>
            <p:ph type="title" hasCustomPrompt="1"/>
          </p:nvPr>
        </p:nvSpPr>
        <p:spPr>
          <a:xfrm>
            <a:off x="311700" y="991475"/>
            <a:ext cx="8520600" cy="19179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14000"/>
              <a:buNone/>
              <a:defRPr sz="14000" b="1"/>
            </a:lvl1pPr>
            <a:lvl2pPr lvl="1" algn="ctr">
              <a:lnSpc>
                <a:spcPct val="100000"/>
              </a:lnSpc>
              <a:spcBef>
                <a:spcPts val="0"/>
              </a:spcBef>
              <a:spcAft>
                <a:spcPts val="0"/>
              </a:spcAft>
              <a:buSzPts val="14000"/>
              <a:buNone/>
              <a:defRPr sz="14000" b="1"/>
            </a:lvl2pPr>
            <a:lvl3pPr lvl="2" algn="ctr">
              <a:lnSpc>
                <a:spcPct val="100000"/>
              </a:lnSpc>
              <a:spcBef>
                <a:spcPts val="0"/>
              </a:spcBef>
              <a:spcAft>
                <a:spcPts val="0"/>
              </a:spcAft>
              <a:buSzPts val="14000"/>
              <a:buNone/>
              <a:defRPr sz="14000" b="1"/>
            </a:lvl3pPr>
            <a:lvl4pPr lvl="3" algn="ctr">
              <a:lnSpc>
                <a:spcPct val="100000"/>
              </a:lnSpc>
              <a:spcBef>
                <a:spcPts val="0"/>
              </a:spcBef>
              <a:spcAft>
                <a:spcPts val="0"/>
              </a:spcAft>
              <a:buSzPts val="14000"/>
              <a:buNone/>
              <a:defRPr sz="14000" b="1"/>
            </a:lvl4pPr>
            <a:lvl5pPr lvl="4" algn="ctr">
              <a:lnSpc>
                <a:spcPct val="100000"/>
              </a:lnSpc>
              <a:spcBef>
                <a:spcPts val="0"/>
              </a:spcBef>
              <a:spcAft>
                <a:spcPts val="0"/>
              </a:spcAft>
              <a:buSzPts val="14000"/>
              <a:buNone/>
              <a:defRPr sz="14000" b="1"/>
            </a:lvl5pPr>
            <a:lvl6pPr lvl="5" algn="ctr">
              <a:lnSpc>
                <a:spcPct val="100000"/>
              </a:lnSpc>
              <a:spcBef>
                <a:spcPts val="0"/>
              </a:spcBef>
              <a:spcAft>
                <a:spcPts val="0"/>
              </a:spcAft>
              <a:buSzPts val="14000"/>
              <a:buNone/>
              <a:defRPr sz="14000" b="1"/>
            </a:lvl6pPr>
            <a:lvl7pPr lvl="6" algn="ctr">
              <a:lnSpc>
                <a:spcPct val="100000"/>
              </a:lnSpc>
              <a:spcBef>
                <a:spcPts val="0"/>
              </a:spcBef>
              <a:spcAft>
                <a:spcPts val="0"/>
              </a:spcAft>
              <a:buSzPts val="14000"/>
              <a:buNone/>
              <a:defRPr sz="14000" b="1"/>
            </a:lvl7pPr>
            <a:lvl8pPr lvl="7" algn="ctr">
              <a:lnSpc>
                <a:spcPct val="100000"/>
              </a:lnSpc>
              <a:spcBef>
                <a:spcPts val="0"/>
              </a:spcBef>
              <a:spcAft>
                <a:spcPts val="0"/>
              </a:spcAft>
              <a:buSzPts val="14000"/>
              <a:buNone/>
              <a:defRPr sz="14000" b="1"/>
            </a:lvl8pPr>
            <a:lvl9pPr lvl="8" algn="ctr">
              <a:lnSpc>
                <a:spcPct val="100000"/>
              </a:lnSpc>
              <a:spcBef>
                <a:spcPts val="0"/>
              </a:spcBef>
              <a:spcAft>
                <a:spcPts val="0"/>
              </a:spcAft>
              <a:buSzPts val="14000"/>
              <a:buNone/>
              <a:defRPr sz="14000" b="1"/>
            </a:lvl9pPr>
          </a:lstStyle>
          <a:p>
            <a:r>
              <a:t>xx%</a:t>
            </a:r>
          </a:p>
        </p:txBody>
      </p:sp>
      <p:sp>
        <p:nvSpPr>
          <p:cNvPr id="51" name="Google Shape;51;p47"/>
          <p:cNvSpPr txBox="1">
            <a:spLocks noGrp="1"/>
          </p:cNvSpPr>
          <p:nvPr>
            <p:ph type="body" idx="1"/>
          </p:nvPr>
        </p:nvSpPr>
        <p:spPr>
          <a:xfrm>
            <a:off x="311700" y="3071300"/>
            <a:ext cx="8520600" cy="901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9"/>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3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8" name="Google Shape;18;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
        <p:cNvGrpSpPr/>
        <p:nvPr/>
      </p:nvGrpSpPr>
      <p:grpSpPr>
        <a:xfrm>
          <a:off x="0" y="0"/>
          <a:ext cx="0" cy="0"/>
          <a:chOff x="0" y="0"/>
          <a:chExt cx="0" cy="0"/>
        </a:xfrm>
      </p:grpSpPr>
      <p:sp>
        <p:nvSpPr>
          <p:cNvPr id="20" name="Google Shape;20;p40"/>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1" name="Google Shape;21;p40"/>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22" name="Google Shape;22;p40"/>
          <p:cNvSpPr txBox="1">
            <a:spLocks noGrp="1"/>
          </p:cNvSpPr>
          <p:nvPr>
            <p:ph type="title"/>
          </p:nvPr>
        </p:nvSpPr>
        <p:spPr>
          <a:xfrm>
            <a:off x="265500" y="1205825"/>
            <a:ext cx="4045200" cy="1509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3" name="Google Shape;23;p40"/>
          <p:cNvSpPr txBox="1">
            <a:spLocks noGrp="1"/>
          </p:cNvSpPr>
          <p:nvPr>
            <p:ph type="subTitle" idx="1"/>
          </p:nvPr>
        </p:nvSpPr>
        <p:spPr>
          <a:xfrm>
            <a:off x="265500" y="2769001"/>
            <a:ext cx="4045200" cy="13455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4" name="Google Shape;24;p40"/>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0"/>
              </a:spcBef>
              <a:spcAft>
                <a:spcPts val="0"/>
              </a:spcAft>
              <a:buClr>
                <a:schemeClr val="lt1"/>
              </a:buClr>
              <a:buSzPts val="1400"/>
              <a:buChar char="○"/>
              <a:defRPr>
                <a:solidFill>
                  <a:schemeClr val="lt1"/>
                </a:solidFill>
              </a:defRPr>
            </a:lvl2pPr>
            <a:lvl3pPr marL="1371600" lvl="2" indent="-317500" algn="l">
              <a:lnSpc>
                <a:spcPct val="115000"/>
              </a:lnSpc>
              <a:spcBef>
                <a:spcPts val="0"/>
              </a:spcBef>
              <a:spcAft>
                <a:spcPts val="0"/>
              </a:spcAft>
              <a:buClr>
                <a:schemeClr val="lt1"/>
              </a:buClr>
              <a:buSzPts val="1400"/>
              <a:buChar char="■"/>
              <a:defRPr>
                <a:solidFill>
                  <a:schemeClr val="lt1"/>
                </a:solidFill>
              </a:defRPr>
            </a:lvl3pPr>
            <a:lvl4pPr marL="1828800" lvl="3" indent="-317500" algn="l">
              <a:lnSpc>
                <a:spcPct val="115000"/>
              </a:lnSpc>
              <a:spcBef>
                <a:spcPts val="0"/>
              </a:spcBef>
              <a:spcAft>
                <a:spcPts val="0"/>
              </a:spcAft>
              <a:buClr>
                <a:schemeClr val="lt1"/>
              </a:buClr>
              <a:buSzPts val="1400"/>
              <a:buChar char="●"/>
              <a:defRPr>
                <a:solidFill>
                  <a:schemeClr val="lt1"/>
                </a:solidFill>
              </a:defRPr>
            </a:lvl4pPr>
            <a:lvl5pPr marL="2286000" lvl="4" indent="-317500" algn="l">
              <a:lnSpc>
                <a:spcPct val="115000"/>
              </a:lnSpc>
              <a:spcBef>
                <a:spcPts val="0"/>
              </a:spcBef>
              <a:spcAft>
                <a:spcPts val="0"/>
              </a:spcAft>
              <a:buClr>
                <a:schemeClr val="lt1"/>
              </a:buClr>
              <a:buSzPts val="1400"/>
              <a:buChar char="○"/>
              <a:defRPr>
                <a:solidFill>
                  <a:schemeClr val="lt1"/>
                </a:solidFill>
              </a:defRPr>
            </a:lvl5pPr>
            <a:lvl6pPr marL="2743200" lvl="5" indent="-317500" algn="l">
              <a:lnSpc>
                <a:spcPct val="115000"/>
              </a:lnSpc>
              <a:spcBef>
                <a:spcPts val="0"/>
              </a:spcBef>
              <a:spcAft>
                <a:spcPts val="0"/>
              </a:spcAft>
              <a:buClr>
                <a:schemeClr val="lt1"/>
              </a:buClr>
              <a:buSzPts val="1400"/>
              <a:buChar char="■"/>
              <a:defRPr>
                <a:solidFill>
                  <a:schemeClr val="lt1"/>
                </a:solidFill>
              </a:defRPr>
            </a:lvl6pPr>
            <a:lvl7pPr marL="3200400" lvl="6" indent="-317500" algn="l">
              <a:lnSpc>
                <a:spcPct val="115000"/>
              </a:lnSpc>
              <a:spcBef>
                <a:spcPts val="0"/>
              </a:spcBef>
              <a:spcAft>
                <a:spcPts val="0"/>
              </a:spcAft>
              <a:buClr>
                <a:schemeClr val="lt1"/>
              </a:buClr>
              <a:buSzPts val="1400"/>
              <a:buChar char="●"/>
              <a:defRPr>
                <a:solidFill>
                  <a:schemeClr val="lt1"/>
                </a:solidFill>
              </a:defRPr>
            </a:lvl7pPr>
            <a:lvl8pPr marL="3657600" lvl="7" indent="-317500" algn="l">
              <a:lnSpc>
                <a:spcPct val="115000"/>
              </a:lnSpc>
              <a:spcBef>
                <a:spcPts val="0"/>
              </a:spcBef>
              <a:spcAft>
                <a:spcPts val="0"/>
              </a:spcAft>
              <a:buClr>
                <a:schemeClr val="lt1"/>
              </a:buClr>
              <a:buSzPts val="1400"/>
              <a:buChar char="○"/>
              <a:defRPr>
                <a:solidFill>
                  <a:schemeClr val="lt1"/>
                </a:solidFill>
              </a:defRPr>
            </a:lvl8pPr>
            <a:lvl9pPr marL="4114800" lvl="8" indent="-317500" algn="l">
              <a:lnSpc>
                <a:spcPct val="115000"/>
              </a:lnSpc>
              <a:spcBef>
                <a:spcPts val="0"/>
              </a:spcBef>
              <a:spcAft>
                <a:spcPts val="0"/>
              </a:spcAft>
              <a:buClr>
                <a:schemeClr val="lt1"/>
              </a:buClr>
              <a:buSzPts val="1400"/>
              <a:buChar char="■"/>
              <a:defRPr>
                <a:solidFill>
                  <a:schemeClr val="lt1"/>
                </a:solidFill>
              </a:defRPr>
            </a:lvl9pPr>
          </a:lstStyle>
          <a:p>
            <a:endParaRPr/>
          </a:p>
        </p:txBody>
      </p:sp>
      <p:sp>
        <p:nvSpPr>
          <p:cNvPr id="25" name="Google Shape;25;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6"/>
        <p:cNvGrpSpPr/>
        <p:nvPr/>
      </p:nvGrpSpPr>
      <p:grpSpPr>
        <a:xfrm>
          <a:off x="0" y="0"/>
          <a:ext cx="0" cy="0"/>
          <a:chOff x="0" y="0"/>
          <a:chExt cx="0" cy="0"/>
        </a:xfrm>
      </p:grpSpPr>
      <p:cxnSp>
        <p:nvCxnSpPr>
          <p:cNvPr id="27" name="Google Shape;27;p41"/>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28" name="Google Shape;28;p41"/>
          <p:cNvSpPr txBox="1">
            <a:spLocks noGrp="1"/>
          </p:cNvSpPr>
          <p:nvPr>
            <p:ph type="title"/>
          </p:nvPr>
        </p:nvSpPr>
        <p:spPr>
          <a:xfrm>
            <a:off x="510450" y="2057400"/>
            <a:ext cx="8123100" cy="7788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29" name="Google Shape;29;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2" name="Google Shape;32;p4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4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4" name="Google Shape;34;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7" name="Google Shape;37;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4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0" name="Google Shape;40;p4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1" name="Google Shape;41;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2"/>
        <p:cNvGrpSpPr/>
        <p:nvPr/>
      </p:nvGrpSpPr>
      <p:grpSpPr>
        <a:xfrm>
          <a:off x="0" y="0"/>
          <a:ext cx="0" cy="0"/>
          <a:chOff x="0" y="0"/>
          <a:chExt cx="0" cy="0"/>
        </a:xfrm>
      </p:grpSpPr>
      <p:sp>
        <p:nvSpPr>
          <p:cNvPr id="43" name="Google Shape;43;p45"/>
          <p:cNvSpPr txBox="1">
            <a:spLocks noGrp="1"/>
          </p:cNvSpPr>
          <p:nvPr>
            <p:ph type="title"/>
          </p:nvPr>
        </p:nvSpPr>
        <p:spPr>
          <a:xfrm>
            <a:off x="490250" y="526350"/>
            <a:ext cx="57975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4" name="Google Shape;44;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46"/>
          <p:cNvSpPr txBox="1">
            <a:spLocks noGrp="1"/>
          </p:cNvSpPr>
          <p:nvPr>
            <p:ph type="body" idx="1"/>
          </p:nvPr>
        </p:nvSpPr>
        <p:spPr>
          <a:xfrm>
            <a:off x="311700" y="4236825"/>
            <a:ext cx="5998800" cy="598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2100"/>
              <a:buNone/>
              <a:defRPr sz="2100"/>
            </a:lvl1pPr>
          </a:lstStyle>
          <a:p>
            <a:endParaRPr/>
          </a:p>
        </p:txBody>
      </p:sp>
      <p:sp>
        <p:nvSpPr>
          <p:cNvPr id="47" name="Google Shape;47;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endParaRPr/>
          </a:p>
        </p:txBody>
      </p:sp>
      <p:sp>
        <p:nvSpPr>
          <p:cNvPr id="7" name="Google Shape;7;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endParaRPr/>
          </a:p>
        </p:txBody>
      </p:sp>
      <p:sp>
        <p:nvSpPr>
          <p:cNvPr id="8" name="Google Shape;8;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jsudatabusters.com.s3-website-us-west-1.amazonaws.com"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kaggle.com/ananaymital/us-used-cars-dataset?select=used_cars_data.csv"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s://cars.usnews.com/cars-trucks/how-to-buy-a-used-car" TargetMode="External"/><Relationship Id="rId5" Type="http://schemas.openxmlformats.org/officeDocument/2006/relationships/hyperlink" Target="https://www.kaggle.com/tsaustin/us-used-car-sales-data" TargetMode="External"/><Relationship Id="rId4" Type="http://schemas.openxmlformats.org/officeDocument/2006/relationships/hyperlink" Target="https://www.kaggle.com/austinreese/craigslist-carstrucks-dat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
          <p:cNvPicPr preferRelativeResize="0"/>
          <p:nvPr/>
        </p:nvPicPr>
        <p:blipFill rotWithShape="1">
          <a:blip r:embed="rId3">
            <a:alphaModFix/>
          </a:blip>
          <a:srcRect/>
          <a:stretch/>
        </p:blipFill>
        <p:spPr>
          <a:xfrm>
            <a:off x="0" y="-11"/>
            <a:ext cx="9143999" cy="3526971"/>
          </a:xfrm>
          <a:prstGeom prst="rect">
            <a:avLst/>
          </a:prstGeom>
          <a:noFill/>
          <a:ln>
            <a:noFill/>
          </a:ln>
        </p:spPr>
      </p:pic>
      <p:sp>
        <p:nvSpPr>
          <p:cNvPr id="60" name="Google Shape;60;p1"/>
          <p:cNvSpPr txBox="1">
            <a:spLocks noGrp="1"/>
          </p:cNvSpPr>
          <p:nvPr>
            <p:ph type="ctrTitle"/>
          </p:nvPr>
        </p:nvSpPr>
        <p:spPr>
          <a:xfrm>
            <a:off x="2156104" y="3154950"/>
            <a:ext cx="4831800" cy="10074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4800"/>
              <a:buNone/>
            </a:pPr>
            <a:r>
              <a:rPr lang="en" b="1"/>
              <a:t>Pre Owned Cars</a:t>
            </a:r>
            <a:endParaRPr b="1"/>
          </a:p>
        </p:txBody>
      </p:sp>
      <p:sp>
        <p:nvSpPr>
          <p:cNvPr id="61" name="Google Shape;61;p1"/>
          <p:cNvSpPr txBox="1">
            <a:spLocks noGrp="1"/>
          </p:cNvSpPr>
          <p:nvPr>
            <p:ph type="subTitle" idx="1"/>
          </p:nvPr>
        </p:nvSpPr>
        <p:spPr>
          <a:xfrm>
            <a:off x="510450" y="3822863"/>
            <a:ext cx="8123100" cy="7233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SzPts val="2400"/>
              <a:buNone/>
            </a:pPr>
            <a:r>
              <a:rPr lang="en" sz="3500"/>
              <a:t>on the US market</a:t>
            </a:r>
            <a:endParaRPr sz="35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6419"/>
              <a:buNone/>
            </a:pPr>
            <a:r>
              <a:rPr lang="en" sz="3600"/>
              <a:t>Data Loading – S3 Bucket</a:t>
            </a:r>
            <a:endParaRPr/>
          </a:p>
        </p:txBody>
      </p:sp>
      <p:pic>
        <p:nvPicPr>
          <p:cNvPr id="124" name="Google Shape;124;p11"/>
          <p:cNvPicPr preferRelativeResize="0"/>
          <p:nvPr/>
        </p:nvPicPr>
        <p:blipFill rotWithShape="1">
          <a:blip r:embed="rId3">
            <a:alphaModFix/>
          </a:blip>
          <a:srcRect/>
          <a:stretch/>
        </p:blipFill>
        <p:spPr>
          <a:xfrm>
            <a:off x="1398494" y="1152475"/>
            <a:ext cx="6085755" cy="741364"/>
          </a:xfrm>
          <a:prstGeom prst="rect">
            <a:avLst/>
          </a:prstGeom>
          <a:noFill/>
          <a:ln>
            <a:noFill/>
          </a:ln>
        </p:spPr>
      </p:pic>
      <p:pic>
        <p:nvPicPr>
          <p:cNvPr id="125" name="Google Shape;125;p11"/>
          <p:cNvPicPr preferRelativeResize="0"/>
          <p:nvPr/>
        </p:nvPicPr>
        <p:blipFill rotWithShape="1">
          <a:blip r:embed="rId4">
            <a:alphaModFix/>
          </a:blip>
          <a:srcRect/>
          <a:stretch/>
        </p:blipFill>
        <p:spPr>
          <a:xfrm>
            <a:off x="1469571" y="2174350"/>
            <a:ext cx="5943600" cy="2524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fade">
                                      <p:cBhvr>
                                        <p:cTn id="12"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200"/>
              <a:t>Data Transfer</a:t>
            </a:r>
            <a:endParaRPr/>
          </a:p>
        </p:txBody>
      </p:sp>
      <p:pic>
        <p:nvPicPr>
          <p:cNvPr id="131" name="Google Shape;131;p12"/>
          <p:cNvPicPr preferRelativeResize="0"/>
          <p:nvPr/>
        </p:nvPicPr>
        <p:blipFill rotWithShape="1">
          <a:blip r:embed="rId3">
            <a:alphaModFix/>
          </a:blip>
          <a:srcRect/>
          <a:stretch/>
        </p:blipFill>
        <p:spPr>
          <a:xfrm>
            <a:off x="1004888" y="1407600"/>
            <a:ext cx="1434210" cy="1367888"/>
          </a:xfrm>
          <a:prstGeom prst="rect">
            <a:avLst/>
          </a:prstGeom>
          <a:noFill/>
          <a:ln>
            <a:noFill/>
          </a:ln>
        </p:spPr>
      </p:pic>
      <p:pic>
        <p:nvPicPr>
          <p:cNvPr id="132" name="Google Shape;132;p12"/>
          <p:cNvPicPr preferRelativeResize="0"/>
          <p:nvPr/>
        </p:nvPicPr>
        <p:blipFill rotWithShape="1">
          <a:blip r:embed="rId3">
            <a:alphaModFix/>
          </a:blip>
          <a:srcRect/>
          <a:stretch/>
        </p:blipFill>
        <p:spPr>
          <a:xfrm>
            <a:off x="1004887" y="3330586"/>
            <a:ext cx="1434211" cy="1367889"/>
          </a:xfrm>
          <a:prstGeom prst="rect">
            <a:avLst/>
          </a:prstGeom>
          <a:noFill/>
          <a:ln>
            <a:noFill/>
          </a:ln>
        </p:spPr>
      </p:pic>
      <p:pic>
        <p:nvPicPr>
          <p:cNvPr id="133" name="Google Shape;133;p12" descr="Amazon RDS | Cloud Relational Database | Amazon Web Services"/>
          <p:cNvPicPr preferRelativeResize="0"/>
          <p:nvPr/>
        </p:nvPicPr>
        <p:blipFill rotWithShape="1">
          <a:blip r:embed="rId4">
            <a:alphaModFix/>
          </a:blip>
          <a:srcRect/>
          <a:stretch/>
        </p:blipFill>
        <p:spPr>
          <a:xfrm>
            <a:off x="3615818" y="1373567"/>
            <a:ext cx="1435954" cy="1435954"/>
          </a:xfrm>
          <a:prstGeom prst="rect">
            <a:avLst/>
          </a:prstGeom>
          <a:noFill/>
          <a:ln>
            <a:noFill/>
          </a:ln>
        </p:spPr>
      </p:pic>
      <p:pic>
        <p:nvPicPr>
          <p:cNvPr id="134" name="Google Shape;134;p12"/>
          <p:cNvPicPr preferRelativeResize="0"/>
          <p:nvPr/>
        </p:nvPicPr>
        <p:blipFill rotWithShape="1">
          <a:blip r:embed="rId5">
            <a:alphaModFix/>
          </a:blip>
          <a:srcRect/>
          <a:stretch/>
        </p:blipFill>
        <p:spPr>
          <a:xfrm>
            <a:off x="6387933" y="1288726"/>
            <a:ext cx="1751179" cy="1681623"/>
          </a:xfrm>
          <a:prstGeom prst="rect">
            <a:avLst/>
          </a:prstGeom>
          <a:noFill/>
          <a:ln>
            <a:noFill/>
          </a:ln>
        </p:spPr>
      </p:pic>
      <p:pic>
        <p:nvPicPr>
          <p:cNvPr id="135" name="Google Shape;135;p12"/>
          <p:cNvPicPr preferRelativeResize="0"/>
          <p:nvPr/>
        </p:nvPicPr>
        <p:blipFill rotWithShape="1">
          <a:blip r:embed="rId5">
            <a:alphaModFix/>
          </a:blip>
          <a:srcRect/>
          <a:stretch/>
        </p:blipFill>
        <p:spPr>
          <a:xfrm>
            <a:off x="6387933" y="3016852"/>
            <a:ext cx="1751179" cy="1681623"/>
          </a:xfrm>
          <a:prstGeom prst="rect">
            <a:avLst/>
          </a:prstGeom>
          <a:noFill/>
          <a:ln>
            <a:noFill/>
          </a:ln>
        </p:spPr>
      </p:pic>
      <p:pic>
        <p:nvPicPr>
          <p:cNvPr id="136" name="Google Shape;136;p12"/>
          <p:cNvPicPr preferRelativeResize="0"/>
          <p:nvPr/>
        </p:nvPicPr>
        <p:blipFill rotWithShape="1">
          <a:blip r:embed="rId6">
            <a:alphaModFix/>
          </a:blip>
          <a:srcRect/>
          <a:stretch/>
        </p:blipFill>
        <p:spPr>
          <a:xfrm>
            <a:off x="3615818" y="3330586"/>
            <a:ext cx="1434211" cy="1400063"/>
          </a:xfrm>
          <a:prstGeom prst="rect">
            <a:avLst/>
          </a:prstGeom>
          <a:noFill/>
          <a:ln>
            <a:noFill/>
          </a:ln>
        </p:spPr>
      </p:pic>
      <p:sp>
        <p:nvSpPr>
          <p:cNvPr id="137" name="Google Shape;137;p12"/>
          <p:cNvSpPr txBox="1"/>
          <p:nvPr/>
        </p:nvSpPr>
        <p:spPr>
          <a:xfrm>
            <a:off x="1441525" y="1110608"/>
            <a:ext cx="5609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1" i="0" u="none" strike="noStrike" cap="none">
                <a:solidFill>
                  <a:srgbClr val="000000"/>
                </a:solidFill>
                <a:latin typeface="Comic Sans MS"/>
                <a:ea typeface="Comic Sans MS"/>
                <a:cs typeface="Comic Sans MS"/>
                <a:sym typeface="Comic Sans MS"/>
              </a:rPr>
              <a:t>S3</a:t>
            </a:r>
            <a:endParaRPr/>
          </a:p>
        </p:txBody>
      </p:sp>
      <p:sp>
        <p:nvSpPr>
          <p:cNvPr id="138" name="Google Shape;138;p12"/>
          <p:cNvSpPr txBox="1"/>
          <p:nvPr/>
        </p:nvSpPr>
        <p:spPr>
          <a:xfrm>
            <a:off x="1455613" y="3107168"/>
            <a:ext cx="5609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1" i="0" u="none" strike="noStrike" cap="none">
                <a:solidFill>
                  <a:srgbClr val="000000"/>
                </a:solidFill>
                <a:latin typeface="Comic Sans MS"/>
                <a:ea typeface="Comic Sans MS"/>
                <a:cs typeface="Comic Sans MS"/>
                <a:sym typeface="Comic Sans MS"/>
              </a:rPr>
              <a:t>S3</a:t>
            </a:r>
            <a:endParaRPr/>
          </a:p>
        </p:txBody>
      </p:sp>
      <p:sp>
        <p:nvSpPr>
          <p:cNvPr id="139" name="Google Shape;139;p12"/>
          <p:cNvSpPr txBox="1"/>
          <p:nvPr/>
        </p:nvSpPr>
        <p:spPr>
          <a:xfrm>
            <a:off x="3691656" y="1132380"/>
            <a:ext cx="132601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1" i="0" u="none" strike="noStrike" cap="none">
                <a:solidFill>
                  <a:srgbClr val="000000"/>
                </a:solidFill>
                <a:latin typeface="Comic Sans MS"/>
                <a:ea typeface="Comic Sans MS"/>
                <a:cs typeface="Comic Sans MS"/>
                <a:sym typeface="Comic Sans MS"/>
              </a:rPr>
              <a:t>AWS RDS</a:t>
            </a:r>
            <a:endParaRPr/>
          </a:p>
        </p:txBody>
      </p:sp>
      <p:sp>
        <p:nvSpPr>
          <p:cNvPr id="140" name="Google Shape;140;p12"/>
          <p:cNvSpPr txBox="1"/>
          <p:nvPr/>
        </p:nvSpPr>
        <p:spPr>
          <a:xfrm>
            <a:off x="3492763" y="3098204"/>
            <a:ext cx="185454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1" i="0" u="none" strike="noStrike" cap="none">
                <a:solidFill>
                  <a:srgbClr val="000000"/>
                </a:solidFill>
                <a:latin typeface="Comic Sans MS"/>
                <a:ea typeface="Comic Sans MS"/>
                <a:cs typeface="Comic Sans MS"/>
                <a:sym typeface="Comic Sans MS"/>
              </a:rPr>
              <a:t>AWS Redshift</a:t>
            </a:r>
            <a:endParaRPr/>
          </a:p>
        </p:txBody>
      </p:sp>
      <p:sp>
        <p:nvSpPr>
          <p:cNvPr id="141" name="Google Shape;141;p12"/>
          <p:cNvSpPr txBox="1"/>
          <p:nvPr/>
        </p:nvSpPr>
        <p:spPr>
          <a:xfrm>
            <a:off x="6422030" y="1131100"/>
            <a:ext cx="157704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1" i="0" u="none" strike="noStrike" cap="none">
                <a:solidFill>
                  <a:srgbClr val="000000"/>
                </a:solidFill>
                <a:latin typeface="Comic Sans MS"/>
                <a:ea typeface="Comic Sans MS"/>
                <a:cs typeface="Comic Sans MS"/>
                <a:sym typeface="Comic Sans MS"/>
              </a:rPr>
              <a:t>Visualization</a:t>
            </a:r>
            <a:endParaRPr/>
          </a:p>
        </p:txBody>
      </p:sp>
      <p:sp>
        <p:nvSpPr>
          <p:cNvPr id="142" name="Google Shape;142;p12"/>
          <p:cNvSpPr txBox="1"/>
          <p:nvPr/>
        </p:nvSpPr>
        <p:spPr>
          <a:xfrm>
            <a:off x="6428434" y="2851036"/>
            <a:ext cx="157704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1" i="0" u="none" strike="noStrike" cap="none">
                <a:solidFill>
                  <a:srgbClr val="000000"/>
                </a:solidFill>
                <a:latin typeface="Comic Sans MS"/>
                <a:ea typeface="Comic Sans MS"/>
                <a:cs typeface="Comic Sans MS"/>
                <a:sym typeface="Comic Sans MS"/>
              </a:rPr>
              <a:t>Visualization</a:t>
            </a:r>
            <a:endParaRPr/>
          </a:p>
        </p:txBody>
      </p:sp>
      <p:cxnSp>
        <p:nvCxnSpPr>
          <p:cNvPr id="143" name="Google Shape;143;p12"/>
          <p:cNvCxnSpPr>
            <a:stCxn id="131" idx="3"/>
            <a:endCxn id="133" idx="1"/>
          </p:cNvCxnSpPr>
          <p:nvPr/>
        </p:nvCxnSpPr>
        <p:spPr>
          <a:xfrm>
            <a:off x="2439098" y="2091544"/>
            <a:ext cx="1176600" cy="0"/>
          </a:xfrm>
          <a:prstGeom prst="straightConnector1">
            <a:avLst/>
          </a:prstGeom>
          <a:noFill/>
          <a:ln w="38100" cap="flat" cmpd="sng">
            <a:solidFill>
              <a:schemeClr val="dk1"/>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44" name="Google Shape;144;p12"/>
          <p:cNvCxnSpPr/>
          <p:nvPr/>
        </p:nvCxnSpPr>
        <p:spPr>
          <a:xfrm>
            <a:off x="2437818" y="4057368"/>
            <a:ext cx="1176720" cy="0"/>
          </a:xfrm>
          <a:prstGeom prst="straightConnector1">
            <a:avLst/>
          </a:prstGeom>
          <a:noFill/>
          <a:ln w="38100" cap="flat" cmpd="sng">
            <a:solidFill>
              <a:schemeClr val="dk1"/>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45" name="Google Shape;145;p12"/>
          <p:cNvCxnSpPr/>
          <p:nvPr/>
        </p:nvCxnSpPr>
        <p:spPr>
          <a:xfrm>
            <a:off x="5050378" y="2097948"/>
            <a:ext cx="1176720" cy="0"/>
          </a:xfrm>
          <a:prstGeom prst="straightConnector1">
            <a:avLst/>
          </a:prstGeom>
          <a:noFill/>
          <a:ln w="38100" cap="flat" cmpd="sng">
            <a:solidFill>
              <a:schemeClr val="dk1"/>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46" name="Google Shape;146;p12"/>
          <p:cNvCxnSpPr/>
          <p:nvPr/>
        </p:nvCxnSpPr>
        <p:spPr>
          <a:xfrm>
            <a:off x="5056782" y="3994616"/>
            <a:ext cx="1176720" cy="0"/>
          </a:xfrm>
          <a:prstGeom prst="straightConnector1">
            <a:avLst/>
          </a:prstGeom>
          <a:noFill/>
          <a:ln w="38100" cap="flat" cmpd="sng">
            <a:solidFill>
              <a:schemeClr val="dk1"/>
            </a:solidFill>
            <a:prstDash val="solid"/>
            <a:round/>
            <a:headEnd type="none" w="sm" len="sm"/>
            <a:tailEnd type="triangle" w="med" len="med"/>
          </a:ln>
          <a:effectLst>
            <a:outerShdw blurRad="40000" dist="23000" dir="5400000" rotWithShape="0">
              <a:srgbClr val="000000">
                <a:alpha val="34901"/>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par>
                                <p:cTn id="8" presetID="10" presetClass="entr" presetSubtype="0" fill="hold" nodeType="withEffect">
                                  <p:stCondLst>
                                    <p:cond delay="0"/>
                                  </p:stCondLst>
                                  <p:childTnLst>
                                    <p:set>
                                      <p:cBhvr>
                                        <p:cTn id="9" dur="1" fill="hold">
                                          <p:stCondLst>
                                            <p:cond delay="0"/>
                                          </p:stCondLst>
                                        </p:cTn>
                                        <p:tgtEl>
                                          <p:spTgt spid="140"/>
                                        </p:tgtEl>
                                        <p:attrNameLst>
                                          <p:attrName>style.visibility</p:attrName>
                                        </p:attrNameLst>
                                      </p:cBhvr>
                                      <p:to>
                                        <p:strVal val="visible"/>
                                      </p:to>
                                    </p:set>
                                    <p:animEffect transition="in" filter="fade">
                                      <p:cBhvr>
                                        <p:cTn id="10" dur="500"/>
                                        <p:tgtEl>
                                          <p:spTgt spid="140"/>
                                        </p:tgtEl>
                                      </p:cBhvr>
                                    </p:animEffect>
                                  </p:childTnLst>
                                </p:cTn>
                              </p:par>
                              <p:par>
                                <p:cTn id="11" presetID="10" presetClass="entr" presetSubtype="0" fill="hold" nodeType="withEffect">
                                  <p:stCondLst>
                                    <p:cond delay="0"/>
                                  </p:stCondLst>
                                  <p:childTnLst>
                                    <p:set>
                                      <p:cBhvr>
                                        <p:cTn id="12" dur="1" fill="hold">
                                          <p:stCondLst>
                                            <p:cond delay="0"/>
                                          </p:stCondLst>
                                        </p:cTn>
                                        <p:tgtEl>
                                          <p:spTgt spid="142"/>
                                        </p:tgtEl>
                                        <p:attrNameLst>
                                          <p:attrName>style.visibility</p:attrName>
                                        </p:attrNameLst>
                                      </p:cBhvr>
                                      <p:to>
                                        <p:strVal val="visible"/>
                                      </p:to>
                                    </p:set>
                                    <p:animEffect transition="in" filter="fade">
                                      <p:cBhvr>
                                        <p:cTn id="13" dur="500"/>
                                        <p:tgtEl>
                                          <p:spTgt spid="142"/>
                                        </p:tgtEl>
                                      </p:cBhvr>
                                    </p:animEffect>
                                  </p:childTnLst>
                                </p:cTn>
                              </p:par>
                              <p:par>
                                <p:cTn id="14" presetID="10" presetClass="entr" presetSubtype="0" fill="hold" nodeType="withEffect">
                                  <p:stCondLst>
                                    <p:cond delay="0"/>
                                  </p:stCondLst>
                                  <p:childTnLst>
                                    <p:set>
                                      <p:cBhvr>
                                        <p:cTn id="15" dur="1" fill="hold">
                                          <p:stCondLst>
                                            <p:cond delay="0"/>
                                          </p:stCondLst>
                                        </p:cTn>
                                        <p:tgtEl>
                                          <p:spTgt spid="144"/>
                                        </p:tgtEl>
                                        <p:attrNameLst>
                                          <p:attrName>style.visibility</p:attrName>
                                        </p:attrNameLst>
                                      </p:cBhvr>
                                      <p:to>
                                        <p:strVal val="visible"/>
                                      </p:to>
                                    </p:set>
                                    <p:animEffect transition="in" filter="fade">
                                      <p:cBhvr>
                                        <p:cTn id="16" dur="500"/>
                                        <p:tgtEl>
                                          <p:spTgt spid="144"/>
                                        </p:tgtEl>
                                      </p:cBhvr>
                                    </p:animEffect>
                                  </p:childTnLst>
                                </p:cTn>
                              </p:par>
                              <p:par>
                                <p:cTn id="17" presetID="10" presetClass="entr" presetSubtype="0" fill="hold" nodeType="withEffect">
                                  <p:stCondLst>
                                    <p:cond delay="0"/>
                                  </p:stCondLst>
                                  <p:childTnLst>
                                    <p:set>
                                      <p:cBhvr>
                                        <p:cTn id="18" dur="1" fill="hold">
                                          <p:stCondLst>
                                            <p:cond delay="0"/>
                                          </p:stCondLst>
                                        </p:cTn>
                                        <p:tgtEl>
                                          <p:spTgt spid="146"/>
                                        </p:tgtEl>
                                        <p:attrNameLst>
                                          <p:attrName>style.visibility</p:attrName>
                                        </p:attrNameLst>
                                      </p:cBhvr>
                                      <p:to>
                                        <p:strVal val="visible"/>
                                      </p:to>
                                    </p:set>
                                    <p:animEffect transition="in" filter="fade">
                                      <p:cBhvr>
                                        <p:cTn id="19" dur="500"/>
                                        <p:tgtEl>
                                          <p:spTgt spid="146"/>
                                        </p:tgtEl>
                                      </p:cBhvr>
                                    </p:animEffect>
                                  </p:childTnLst>
                                </p:cTn>
                              </p:par>
                              <p:par>
                                <p:cTn id="20" presetID="10" presetClass="entr" presetSubtype="0" fill="hold" nodeType="withEffect">
                                  <p:stCondLst>
                                    <p:cond delay="0"/>
                                  </p:stCondLst>
                                  <p:childTnLst>
                                    <p:set>
                                      <p:cBhvr>
                                        <p:cTn id="21" dur="1" fill="hold">
                                          <p:stCondLst>
                                            <p:cond delay="0"/>
                                          </p:stCondLst>
                                        </p:cTn>
                                        <p:tgtEl>
                                          <p:spTgt spid="132"/>
                                        </p:tgtEl>
                                        <p:attrNameLst>
                                          <p:attrName>style.visibility</p:attrName>
                                        </p:attrNameLst>
                                      </p:cBhvr>
                                      <p:to>
                                        <p:strVal val="visible"/>
                                      </p:to>
                                    </p:set>
                                    <p:animEffect transition="in" filter="fade">
                                      <p:cBhvr>
                                        <p:cTn id="22" dur="500"/>
                                        <p:tgtEl>
                                          <p:spTgt spid="132"/>
                                        </p:tgtEl>
                                      </p:cBhvr>
                                    </p:animEffect>
                                  </p:childTnLst>
                                </p:cTn>
                              </p:par>
                              <p:par>
                                <p:cTn id="23" presetID="10" presetClass="entr" presetSubtype="0" fill="hold" nodeType="withEffect">
                                  <p:stCondLst>
                                    <p:cond delay="0"/>
                                  </p:stCondLst>
                                  <p:childTnLst>
                                    <p:set>
                                      <p:cBhvr>
                                        <p:cTn id="24" dur="1" fill="hold">
                                          <p:stCondLst>
                                            <p:cond delay="0"/>
                                          </p:stCondLst>
                                        </p:cTn>
                                        <p:tgtEl>
                                          <p:spTgt spid="136"/>
                                        </p:tgtEl>
                                        <p:attrNameLst>
                                          <p:attrName>style.visibility</p:attrName>
                                        </p:attrNameLst>
                                      </p:cBhvr>
                                      <p:to>
                                        <p:strVal val="visible"/>
                                      </p:to>
                                    </p:set>
                                    <p:animEffect transition="in" filter="fade">
                                      <p:cBhvr>
                                        <p:cTn id="25" dur="500"/>
                                        <p:tgtEl>
                                          <p:spTgt spid="136"/>
                                        </p:tgtEl>
                                      </p:cBhvr>
                                    </p:animEffect>
                                  </p:childTnLst>
                                </p:cTn>
                              </p:par>
                              <p:par>
                                <p:cTn id="26" presetID="10" presetClass="entr" presetSubtype="0" fill="hold" nodeType="withEffect">
                                  <p:stCondLst>
                                    <p:cond delay="0"/>
                                  </p:stCondLst>
                                  <p:childTnLst>
                                    <p:set>
                                      <p:cBhvr>
                                        <p:cTn id="27" dur="1" fill="hold">
                                          <p:stCondLst>
                                            <p:cond delay="0"/>
                                          </p:stCondLst>
                                        </p:cTn>
                                        <p:tgtEl>
                                          <p:spTgt spid="135"/>
                                        </p:tgtEl>
                                        <p:attrNameLst>
                                          <p:attrName>style.visibility</p:attrName>
                                        </p:attrNameLst>
                                      </p:cBhvr>
                                      <p:to>
                                        <p:strVal val="visible"/>
                                      </p:to>
                                    </p:set>
                                    <p:animEffect transition="in" filter="fade">
                                      <p:cBhvr>
                                        <p:cTn id="28"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3"/>
          <p:cNvSpPr txBox="1">
            <a:spLocks noGrp="1"/>
          </p:cNvSpPr>
          <p:nvPr>
            <p:ph type="title"/>
          </p:nvPr>
        </p:nvSpPr>
        <p:spPr>
          <a:xfrm>
            <a:off x="311700" y="398921"/>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3220"/>
              <a:t>Data Transfer - RDS</a:t>
            </a:r>
            <a:endParaRPr sz="3220"/>
          </a:p>
          <a:p>
            <a:pPr marL="0" lvl="0" indent="0" algn="l" rtl="0">
              <a:lnSpc>
                <a:spcPct val="100000"/>
              </a:lnSpc>
              <a:spcBef>
                <a:spcPts val="0"/>
              </a:spcBef>
              <a:spcAft>
                <a:spcPts val="0"/>
              </a:spcAft>
              <a:buSzPts val="990"/>
              <a:buNone/>
            </a:pPr>
            <a:endParaRPr sz="3220"/>
          </a:p>
        </p:txBody>
      </p:sp>
      <p:pic>
        <p:nvPicPr>
          <p:cNvPr id="152" name="Google Shape;152;p13"/>
          <p:cNvPicPr preferRelativeResize="0"/>
          <p:nvPr/>
        </p:nvPicPr>
        <p:blipFill rotWithShape="1">
          <a:blip r:embed="rId3">
            <a:alphaModFix/>
          </a:blip>
          <a:srcRect/>
          <a:stretch/>
        </p:blipFill>
        <p:spPr>
          <a:xfrm>
            <a:off x="724306" y="1403646"/>
            <a:ext cx="7810500" cy="3143250"/>
          </a:xfrm>
          <a:prstGeom prst="rect">
            <a:avLst/>
          </a:prstGeom>
          <a:noFill/>
          <a:ln>
            <a:noFill/>
          </a:ln>
        </p:spPr>
      </p:pic>
      <p:sp>
        <p:nvSpPr>
          <p:cNvPr id="153" name="Google Shape;153;p13"/>
          <p:cNvSpPr/>
          <p:nvPr/>
        </p:nvSpPr>
        <p:spPr>
          <a:xfrm>
            <a:off x="2627939" y="2545135"/>
            <a:ext cx="384202" cy="484094"/>
          </a:xfrm>
          <a:prstGeom prst="lightningBolt">
            <a:avLst/>
          </a:prstGeom>
          <a:solidFill>
            <a:schemeClr val="accent6"/>
          </a:solidFill>
          <a:ln w="25400" cap="flat" cmpd="sng">
            <a:solidFill>
              <a:srgbClr val="BAAF5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13"/>
          <p:cNvSpPr txBox="1"/>
          <p:nvPr/>
        </p:nvSpPr>
        <p:spPr>
          <a:xfrm>
            <a:off x="2128477" y="2213002"/>
            <a:ext cx="120639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rgbClr val="000000"/>
                </a:solidFill>
                <a:latin typeface="Comic Sans MS"/>
                <a:ea typeface="Comic Sans MS"/>
                <a:cs typeface="Comic Sans MS"/>
                <a:sym typeface="Comic Sans MS"/>
              </a:rPr>
              <a:t>Triggered</a:t>
            </a:r>
            <a:endParaRPr/>
          </a:p>
        </p:txBody>
      </p:sp>
      <p:sp>
        <p:nvSpPr>
          <p:cNvPr id="155" name="Google Shape;155;p13"/>
          <p:cNvSpPr/>
          <p:nvPr/>
        </p:nvSpPr>
        <p:spPr>
          <a:xfrm>
            <a:off x="7199939" y="1552175"/>
            <a:ext cx="975874" cy="66082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38551" y="57425"/>
                </a:lnTo>
              </a:path>
            </a:pathLst>
          </a:custGeom>
          <a:gradFill>
            <a:gsLst>
              <a:gs pos="0">
                <a:srgbClr val="FF8383"/>
              </a:gs>
              <a:gs pos="35000">
                <a:srgbClr val="FFA7A7"/>
              </a:gs>
              <a:gs pos="100000">
                <a:srgbClr val="FFD8D8"/>
              </a:gs>
            </a:gsLst>
            <a:lin ang="16200000" scaled="0"/>
          </a:gradFill>
          <a:ln w="9525" cap="flat" cmpd="sng">
            <a:solidFill>
              <a:srgbClr val="FD4B4B"/>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200" b="1" i="0" u="none" strike="noStrike" cap="none">
                <a:solidFill>
                  <a:schemeClr val="dk1"/>
                </a:solidFill>
                <a:latin typeface="Comic Sans MS"/>
                <a:ea typeface="Comic Sans MS"/>
                <a:cs typeface="Comic Sans MS"/>
                <a:sym typeface="Comic Sans MS"/>
              </a:rPr>
              <a:t>Manipulate</a:t>
            </a:r>
            <a:endParaRPr/>
          </a:p>
          <a:p>
            <a:pPr marL="0" marR="0" lvl="0" indent="0" algn="ctr" rtl="0">
              <a:lnSpc>
                <a:spcPct val="100000"/>
              </a:lnSpc>
              <a:spcBef>
                <a:spcPts val="0"/>
              </a:spcBef>
              <a:spcAft>
                <a:spcPts val="0"/>
              </a:spcAft>
              <a:buNone/>
            </a:pPr>
            <a:r>
              <a:rPr lang="en" sz="1200" b="1" i="0" u="none" strike="noStrike" cap="none">
                <a:solidFill>
                  <a:schemeClr val="dk1"/>
                </a:solidFill>
                <a:latin typeface="Comic Sans MS"/>
                <a:ea typeface="Comic Sans MS"/>
                <a:cs typeface="Comic Sans MS"/>
                <a:sym typeface="Comic Sans MS"/>
              </a:rPr>
              <a:t>&amp;</a:t>
            </a:r>
            <a:endParaRPr/>
          </a:p>
          <a:p>
            <a:pPr marL="0" marR="0" lvl="0" indent="0" algn="ctr" rtl="0">
              <a:lnSpc>
                <a:spcPct val="100000"/>
              </a:lnSpc>
              <a:spcBef>
                <a:spcPts val="0"/>
              </a:spcBef>
              <a:spcAft>
                <a:spcPts val="0"/>
              </a:spcAft>
              <a:buNone/>
            </a:pPr>
            <a:r>
              <a:rPr lang="en" sz="1200" b="1" i="0" u="none" strike="noStrike" cap="none">
                <a:solidFill>
                  <a:schemeClr val="dk1"/>
                </a:solidFill>
                <a:latin typeface="Comic Sans MS"/>
                <a:ea typeface="Comic Sans MS"/>
                <a:cs typeface="Comic Sans MS"/>
                <a:sym typeface="Comic Sans MS"/>
              </a:rPr>
              <a:t>Querying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additive="base">
                                        <p:cTn id="7" dur="500"/>
                                        <p:tgtEl>
                                          <p:spTgt spid="154"/>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53"/>
                                        </p:tgtEl>
                                        <p:attrNameLst>
                                          <p:attrName>style.visibility</p:attrName>
                                        </p:attrNameLst>
                                      </p:cBhvr>
                                      <p:to>
                                        <p:strVal val="visible"/>
                                      </p:to>
                                    </p:set>
                                    <p:anim calcmode="lin" valueType="num">
                                      <p:cBhvr additive="base">
                                        <p:cTn id="10" dur="500"/>
                                        <p:tgtEl>
                                          <p:spTgt spid="153"/>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fade">
                                      <p:cBhvr>
                                        <p:cTn id="15" dur="1822"/>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200"/>
              <a:t>Data Transfer - RDS</a:t>
            </a:r>
            <a:endParaRPr sz="3200"/>
          </a:p>
        </p:txBody>
      </p:sp>
      <p:sp>
        <p:nvSpPr>
          <p:cNvPr id="161" name="Google Shape;161;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1800"/>
              <a:buNone/>
            </a:pPr>
            <a:endParaRPr/>
          </a:p>
        </p:txBody>
      </p:sp>
      <p:pic>
        <p:nvPicPr>
          <p:cNvPr id="162" name="Google Shape;162;p14"/>
          <p:cNvPicPr preferRelativeResize="0"/>
          <p:nvPr/>
        </p:nvPicPr>
        <p:blipFill rotWithShape="1">
          <a:blip r:embed="rId3">
            <a:alphaModFix/>
          </a:blip>
          <a:srcRect/>
          <a:stretch/>
        </p:blipFill>
        <p:spPr>
          <a:xfrm rot="-637011">
            <a:off x="311701" y="1152475"/>
            <a:ext cx="6438900" cy="2409825"/>
          </a:xfrm>
          <a:prstGeom prst="rect">
            <a:avLst/>
          </a:prstGeom>
          <a:noFill/>
          <a:ln>
            <a:noFill/>
          </a:ln>
        </p:spPr>
      </p:pic>
      <p:pic>
        <p:nvPicPr>
          <p:cNvPr id="163" name="Google Shape;163;p14"/>
          <p:cNvPicPr preferRelativeResize="0"/>
          <p:nvPr/>
        </p:nvPicPr>
        <p:blipFill rotWithShape="1">
          <a:blip r:embed="rId4">
            <a:alphaModFix/>
          </a:blip>
          <a:srcRect/>
          <a:stretch/>
        </p:blipFill>
        <p:spPr>
          <a:xfrm>
            <a:off x="1801383" y="1532137"/>
            <a:ext cx="6469003" cy="2271339"/>
          </a:xfrm>
          <a:prstGeom prst="rect">
            <a:avLst/>
          </a:prstGeom>
          <a:noFill/>
          <a:ln>
            <a:noFill/>
          </a:ln>
        </p:spPr>
      </p:pic>
      <p:pic>
        <p:nvPicPr>
          <p:cNvPr id="164" name="Google Shape;164;p14"/>
          <p:cNvPicPr preferRelativeResize="0"/>
          <p:nvPr/>
        </p:nvPicPr>
        <p:blipFill rotWithShape="1">
          <a:blip r:embed="rId5">
            <a:alphaModFix/>
          </a:blip>
          <a:srcRect/>
          <a:stretch/>
        </p:blipFill>
        <p:spPr>
          <a:xfrm>
            <a:off x="1239469" y="2357387"/>
            <a:ext cx="5943600" cy="2238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64"/>
                                        </p:tgtEl>
                                        <p:attrNameLst>
                                          <p:attrName>style.visibility</p:attrName>
                                        </p:attrNameLst>
                                      </p:cBhvr>
                                      <p:to>
                                        <p:strVal val="visible"/>
                                      </p:to>
                                    </p:set>
                                    <p:anim calcmode="lin" valueType="num">
                                      <p:cBhvr additive="base">
                                        <p:cTn id="15" dur="500"/>
                                        <p:tgtEl>
                                          <p:spTgt spid="16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200"/>
              <a:t>Data Transfer - RDS</a:t>
            </a:r>
            <a:endParaRPr sz="3200"/>
          </a:p>
        </p:txBody>
      </p:sp>
      <p:pic>
        <p:nvPicPr>
          <p:cNvPr id="170" name="Google Shape;170;p15"/>
          <p:cNvPicPr preferRelativeResize="0"/>
          <p:nvPr/>
        </p:nvPicPr>
        <p:blipFill rotWithShape="1">
          <a:blip r:embed="rId3">
            <a:alphaModFix/>
          </a:blip>
          <a:srcRect/>
          <a:stretch/>
        </p:blipFill>
        <p:spPr>
          <a:xfrm rot="-801583">
            <a:off x="539803" y="1409751"/>
            <a:ext cx="5438375" cy="2361858"/>
          </a:xfrm>
          <a:prstGeom prst="rect">
            <a:avLst/>
          </a:prstGeom>
          <a:noFill/>
          <a:ln>
            <a:noFill/>
          </a:ln>
        </p:spPr>
      </p:pic>
      <p:pic>
        <p:nvPicPr>
          <p:cNvPr id="171" name="Google Shape;171;p15"/>
          <p:cNvPicPr preferRelativeResize="0"/>
          <p:nvPr/>
        </p:nvPicPr>
        <p:blipFill rotWithShape="1">
          <a:blip r:embed="rId4">
            <a:alphaModFix/>
          </a:blip>
          <a:srcRect/>
          <a:stretch/>
        </p:blipFill>
        <p:spPr>
          <a:xfrm>
            <a:off x="4952856" y="951558"/>
            <a:ext cx="3630423" cy="3416400"/>
          </a:xfrm>
          <a:prstGeom prst="rect">
            <a:avLst/>
          </a:prstGeom>
          <a:noFill/>
          <a:ln>
            <a:noFill/>
          </a:ln>
        </p:spPr>
      </p:pic>
      <p:sp>
        <p:nvSpPr>
          <p:cNvPr id="172" name="Google Shape;172;p15"/>
          <p:cNvSpPr/>
          <p:nvPr/>
        </p:nvSpPr>
        <p:spPr>
          <a:xfrm>
            <a:off x="1913325" y="2590680"/>
            <a:ext cx="883663" cy="498302"/>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173" name="Google Shape;173;p15"/>
          <p:cNvCxnSpPr/>
          <p:nvPr/>
        </p:nvCxnSpPr>
        <p:spPr>
          <a:xfrm rot="10800000" flipH="1">
            <a:off x="2796988" y="1913324"/>
            <a:ext cx="2312894" cy="814508"/>
          </a:xfrm>
          <a:prstGeom prst="straightConnector1">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74" name="Google Shape;174;p15"/>
          <p:cNvCxnSpPr/>
          <p:nvPr/>
        </p:nvCxnSpPr>
        <p:spPr>
          <a:xfrm rot="10800000" flipH="1">
            <a:off x="2355156" y="2326133"/>
            <a:ext cx="2712213" cy="908232"/>
          </a:xfrm>
          <a:prstGeom prst="straightConnector1">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pic>
        <p:nvPicPr>
          <p:cNvPr id="175" name="Google Shape;175;p15"/>
          <p:cNvPicPr preferRelativeResize="0"/>
          <p:nvPr/>
        </p:nvPicPr>
        <p:blipFill rotWithShape="1">
          <a:blip r:embed="rId5">
            <a:alphaModFix/>
          </a:blip>
          <a:srcRect/>
          <a:stretch/>
        </p:blipFill>
        <p:spPr>
          <a:xfrm>
            <a:off x="1568975" y="1089714"/>
            <a:ext cx="4759210" cy="3416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72"/>
                                        </p:tgtEl>
                                        <p:attrNameLst>
                                          <p:attrName>style.visibility</p:attrName>
                                        </p:attrNameLst>
                                      </p:cBhvr>
                                      <p:to>
                                        <p:strVal val="visible"/>
                                      </p:to>
                                    </p:set>
                                    <p:anim calcmode="lin" valueType="num">
                                      <p:cBhvr additive="base">
                                        <p:cTn id="15" dur="500"/>
                                        <p:tgtEl>
                                          <p:spTgt spid="17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73"/>
                                        </p:tgtEl>
                                        <p:attrNameLst>
                                          <p:attrName>style.visibility</p:attrName>
                                        </p:attrNameLst>
                                      </p:cBhvr>
                                      <p:to>
                                        <p:strVal val="visible"/>
                                      </p:to>
                                    </p:set>
                                    <p:anim calcmode="lin" valueType="num">
                                      <p:cBhvr additive="base">
                                        <p:cTn id="20" dur="500"/>
                                        <p:tgtEl>
                                          <p:spTgt spid="17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4"/>
                                        </p:tgtEl>
                                        <p:attrNameLst>
                                          <p:attrName>style.visibility</p:attrName>
                                        </p:attrNameLst>
                                      </p:cBhvr>
                                      <p:to>
                                        <p:strVal val="visible"/>
                                      </p:to>
                                    </p:set>
                                    <p:anim calcmode="lin" valueType="num">
                                      <p:cBhvr additive="base">
                                        <p:cTn id="25" dur="500"/>
                                        <p:tgtEl>
                                          <p:spTgt spid="17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6419"/>
              <a:buNone/>
            </a:pPr>
            <a:r>
              <a:rPr lang="en" sz="3600"/>
              <a:t>Data Transfer - Redshift</a:t>
            </a:r>
            <a:br>
              <a:rPr lang="en"/>
            </a:br>
            <a:endParaRPr/>
          </a:p>
        </p:txBody>
      </p:sp>
      <p:pic>
        <p:nvPicPr>
          <p:cNvPr id="181" name="Google Shape;181;p16"/>
          <p:cNvPicPr preferRelativeResize="0"/>
          <p:nvPr/>
        </p:nvPicPr>
        <p:blipFill rotWithShape="1">
          <a:blip r:embed="rId3">
            <a:alphaModFix/>
          </a:blip>
          <a:srcRect/>
          <a:stretch/>
        </p:blipFill>
        <p:spPr>
          <a:xfrm>
            <a:off x="981315" y="1974797"/>
            <a:ext cx="6781800" cy="1771703"/>
          </a:xfrm>
          <a:prstGeom prst="rect">
            <a:avLst/>
          </a:prstGeom>
          <a:noFill/>
          <a:ln>
            <a:noFill/>
          </a:ln>
        </p:spPr>
      </p:pic>
      <p:sp>
        <p:nvSpPr>
          <p:cNvPr id="182" name="Google Shape;182;p16"/>
          <p:cNvSpPr/>
          <p:nvPr/>
        </p:nvSpPr>
        <p:spPr>
          <a:xfrm>
            <a:off x="2551099" y="1974797"/>
            <a:ext cx="975872" cy="753035"/>
          </a:xfrm>
          <a:prstGeom prst="downArrowCallout">
            <a:avLst>
              <a:gd name="adj1" fmla="val 25000"/>
              <a:gd name="adj2" fmla="val 25000"/>
              <a:gd name="adj3" fmla="val 25000"/>
              <a:gd name="adj4" fmla="val 64977"/>
            </a:avLst>
          </a:prstGeom>
          <a:solidFill>
            <a:schemeClr val="accent5"/>
          </a:solidFill>
          <a:ln w="25400" cap="flat" cmpd="sng">
            <a:solidFill>
              <a:srgbClr val="BA3B3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200" b="0" i="0" u="none" strike="noStrike" cap="none">
                <a:solidFill>
                  <a:schemeClr val="lt1"/>
                </a:solidFill>
                <a:latin typeface="Comic Sans MS"/>
                <a:ea typeface="Comic Sans MS"/>
                <a:cs typeface="Comic Sans MS"/>
                <a:sym typeface="Comic Sans MS"/>
              </a:rPr>
              <a:t>Copy Commands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10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3220"/>
              <a:t>Data Warehousing - Redshift</a:t>
            </a:r>
            <a:endParaRPr sz="3220"/>
          </a:p>
        </p:txBody>
      </p:sp>
      <p:sp>
        <p:nvSpPr>
          <p:cNvPr id="188" name="Google Shape;188;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189" name="Google Shape;189;p17"/>
          <p:cNvPicPr preferRelativeResize="0"/>
          <p:nvPr/>
        </p:nvPicPr>
        <p:blipFill rotWithShape="1">
          <a:blip r:embed="rId3">
            <a:alphaModFix/>
          </a:blip>
          <a:srcRect/>
          <a:stretch/>
        </p:blipFill>
        <p:spPr>
          <a:xfrm>
            <a:off x="253573" y="1152475"/>
            <a:ext cx="5812003" cy="1992123"/>
          </a:xfrm>
          <a:prstGeom prst="rect">
            <a:avLst/>
          </a:prstGeom>
          <a:noFill/>
          <a:ln>
            <a:noFill/>
          </a:ln>
        </p:spPr>
      </p:pic>
      <p:pic>
        <p:nvPicPr>
          <p:cNvPr id="190" name="Google Shape;190;p17"/>
          <p:cNvPicPr preferRelativeResize="0"/>
          <p:nvPr/>
        </p:nvPicPr>
        <p:blipFill rotWithShape="1">
          <a:blip r:embed="rId4">
            <a:alphaModFix/>
          </a:blip>
          <a:srcRect/>
          <a:stretch/>
        </p:blipFill>
        <p:spPr>
          <a:xfrm rot="-323236">
            <a:off x="1772341" y="961925"/>
            <a:ext cx="5738899" cy="1221112"/>
          </a:xfrm>
          <a:prstGeom prst="rect">
            <a:avLst/>
          </a:prstGeom>
          <a:noFill/>
          <a:ln>
            <a:noFill/>
          </a:ln>
        </p:spPr>
      </p:pic>
      <p:pic>
        <p:nvPicPr>
          <p:cNvPr id="191" name="Google Shape;191;p17"/>
          <p:cNvPicPr preferRelativeResize="0"/>
          <p:nvPr/>
        </p:nvPicPr>
        <p:blipFill rotWithShape="1">
          <a:blip r:embed="rId5">
            <a:alphaModFix/>
          </a:blip>
          <a:srcRect/>
          <a:stretch/>
        </p:blipFill>
        <p:spPr>
          <a:xfrm>
            <a:off x="302254" y="2342892"/>
            <a:ext cx="5660556" cy="2458350"/>
          </a:xfrm>
          <a:prstGeom prst="rect">
            <a:avLst/>
          </a:prstGeom>
          <a:noFill/>
          <a:ln>
            <a:noFill/>
          </a:ln>
        </p:spPr>
      </p:pic>
      <p:pic>
        <p:nvPicPr>
          <p:cNvPr id="192" name="Google Shape;192;p17"/>
          <p:cNvPicPr preferRelativeResize="0"/>
          <p:nvPr/>
        </p:nvPicPr>
        <p:blipFill rotWithShape="1">
          <a:blip r:embed="rId6">
            <a:alphaModFix/>
          </a:blip>
          <a:srcRect/>
          <a:stretch/>
        </p:blipFill>
        <p:spPr>
          <a:xfrm>
            <a:off x="3000456" y="1492354"/>
            <a:ext cx="5943600" cy="2590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190"/>
                                        </p:tgtEl>
                                        <p:attrNameLst>
                                          <p:attrName>style.visibility</p:attrName>
                                        </p:attrNameLst>
                                      </p:cBhvr>
                                      <p:to>
                                        <p:strVal val="visible"/>
                                      </p:to>
                                    </p:set>
                                    <p:anim calcmode="lin" valueType="num">
                                      <p:cBhvr additive="base">
                                        <p:cTn id="11" dur="500"/>
                                        <p:tgtEl>
                                          <p:spTgt spid="190"/>
                                        </p:tgtEl>
                                        <p:attrNameLst>
                                          <p:attrName>ppt_w</p:attrName>
                                        </p:attrNameLst>
                                      </p:cBhvr>
                                      <p:tavLst>
                                        <p:tav tm="0">
                                          <p:val>
                                            <p:strVal val="0"/>
                                          </p:val>
                                        </p:tav>
                                        <p:tav tm="100000">
                                          <p:val>
                                            <p:strVal val="#ppt_w"/>
                                          </p:val>
                                        </p:tav>
                                      </p:tavLst>
                                    </p:anim>
                                    <p:anim calcmode="lin" valueType="num">
                                      <p:cBhvr additive="base">
                                        <p:cTn id="12" dur="500"/>
                                        <p:tgtEl>
                                          <p:spTgt spid="190"/>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192"/>
                                        </p:tgtEl>
                                        <p:attrNameLst>
                                          <p:attrName>style.visibility</p:attrName>
                                        </p:attrNameLst>
                                      </p:cBhvr>
                                      <p:to>
                                        <p:strVal val="visible"/>
                                      </p:to>
                                    </p:set>
                                    <p:anim calcmode="lin" valueType="num">
                                      <p:cBhvr additive="base">
                                        <p:cTn id="21" dur="500"/>
                                        <p:tgtEl>
                                          <p:spTgt spid="192"/>
                                        </p:tgtEl>
                                        <p:attrNameLst>
                                          <p:attrName>ppt_w</p:attrName>
                                        </p:attrNameLst>
                                      </p:cBhvr>
                                      <p:tavLst>
                                        <p:tav tm="0">
                                          <p:val>
                                            <p:strVal val="0"/>
                                          </p:val>
                                        </p:tav>
                                        <p:tav tm="100000">
                                          <p:val>
                                            <p:strVal val="#ppt_w"/>
                                          </p:val>
                                        </p:tav>
                                      </p:tavLst>
                                    </p:anim>
                                    <p:anim calcmode="lin" valueType="num">
                                      <p:cBhvr additive="base">
                                        <p:cTn id="22" dur="500"/>
                                        <p:tgtEl>
                                          <p:spTgt spid="19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3220"/>
              <a:t>Data Warehousing - Redshift</a:t>
            </a:r>
            <a:endParaRPr sz="3220"/>
          </a:p>
        </p:txBody>
      </p:sp>
      <p:pic>
        <p:nvPicPr>
          <p:cNvPr id="198" name="Google Shape;198;p18"/>
          <p:cNvPicPr preferRelativeResize="0"/>
          <p:nvPr/>
        </p:nvPicPr>
        <p:blipFill rotWithShape="1">
          <a:blip r:embed="rId3">
            <a:alphaModFix/>
          </a:blip>
          <a:srcRect/>
          <a:stretch/>
        </p:blipFill>
        <p:spPr>
          <a:xfrm>
            <a:off x="2616910" y="1300162"/>
            <a:ext cx="5943600" cy="2543175"/>
          </a:xfrm>
          <a:prstGeom prst="rect">
            <a:avLst/>
          </a:prstGeom>
          <a:noFill/>
          <a:ln>
            <a:noFill/>
          </a:ln>
        </p:spPr>
      </p:pic>
      <p:pic>
        <p:nvPicPr>
          <p:cNvPr id="199" name="Google Shape;199;p18"/>
          <p:cNvPicPr preferRelativeResize="0"/>
          <p:nvPr/>
        </p:nvPicPr>
        <p:blipFill rotWithShape="1">
          <a:blip r:embed="rId4">
            <a:alphaModFix/>
          </a:blip>
          <a:srcRect/>
          <a:stretch/>
        </p:blipFill>
        <p:spPr>
          <a:xfrm rot="-427460">
            <a:off x="247086" y="1294909"/>
            <a:ext cx="4739648" cy="1170972"/>
          </a:xfrm>
          <a:prstGeom prst="rect">
            <a:avLst/>
          </a:prstGeom>
          <a:noFill/>
          <a:ln>
            <a:noFill/>
          </a:ln>
        </p:spPr>
      </p:pic>
      <p:pic>
        <p:nvPicPr>
          <p:cNvPr id="200" name="Google Shape;200;p18"/>
          <p:cNvPicPr preferRelativeResize="0"/>
          <p:nvPr/>
        </p:nvPicPr>
        <p:blipFill rotWithShape="1">
          <a:blip r:embed="rId5">
            <a:alphaModFix/>
          </a:blip>
          <a:srcRect/>
          <a:stretch/>
        </p:blipFill>
        <p:spPr>
          <a:xfrm>
            <a:off x="3519286" y="2134049"/>
            <a:ext cx="5163671" cy="2082500"/>
          </a:xfrm>
          <a:prstGeom prst="rect">
            <a:avLst/>
          </a:prstGeom>
          <a:noFill/>
          <a:ln>
            <a:noFill/>
          </a:ln>
        </p:spPr>
      </p:pic>
      <p:sp>
        <p:nvSpPr>
          <p:cNvPr id="201" name="Google Shape;201;p18"/>
          <p:cNvSpPr/>
          <p:nvPr/>
        </p:nvSpPr>
        <p:spPr>
          <a:xfrm>
            <a:off x="6262487" y="3457815"/>
            <a:ext cx="1859537" cy="468726"/>
          </a:xfrm>
          <a:prstGeom prst="ellipse">
            <a:avLst/>
          </a:prstGeom>
          <a:noFill/>
          <a:ln w="25400" cap="flat" cmpd="sng">
            <a:solidFill>
              <a:srgbClr val="2628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2" name="Google Shape;202;p18"/>
          <p:cNvCxnSpPr/>
          <p:nvPr/>
        </p:nvCxnSpPr>
        <p:spPr>
          <a:xfrm rot="10800000">
            <a:off x="3680652" y="1782696"/>
            <a:ext cx="2935301" cy="1621331"/>
          </a:xfrm>
          <a:prstGeom prst="straightConnector1">
            <a:avLst/>
          </a:prstGeom>
          <a:noFill/>
          <a:ln w="25400" cap="flat" cmpd="sng">
            <a:solidFill>
              <a:schemeClr val="accent5"/>
            </a:solidFill>
            <a:prstDash val="solid"/>
            <a:round/>
            <a:headEnd type="none" w="sm" len="sm"/>
            <a:tailEnd type="triangle" w="med" len="med"/>
          </a:ln>
          <a:effectLst>
            <a:outerShdw blurRad="40000" dist="20000" dir="5400000" rotWithShape="0">
              <a:srgbClr val="000000">
                <a:alpha val="37647"/>
              </a:srgbClr>
            </a:outerShdw>
          </a:effectLst>
        </p:spPr>
      </p:cxnSp>
      <p:pic>
        <p:nvPicPr>
          <p:cNvPr id="203" name="Google Shape;203;p18"/>
          <p:cNvPicPr preferRelativeResize="0"/>
          <p:nvPr/>
        </p:nvPicPr>
        <p:blipFill rotWithShape="1">
          <a:blip r:embed="rId6">
            <a:alphaModFix/>
          </a:blip>
          <a:srcRect/>
          <a:stretch/>
        </p:blipFill>
        <p:spPr>
          <a:xfrm>
            <a:off x="664831" y="2502404"/>
            <a:ext cx="5163671" cy="2242556"/>
          </a:xfrm>
          <a:prstGeom prst="rect">
            <a:avLst/>
          </a:prstGeom>
          <a:noFill/>
          <a:ln>
            <a:noFill/>
          </a:ln>
        </p:spPr>
      </p:pic>
      <p:sp>
        <p:nvSpPr>
          <p:cNvPr id="204" name="Google Shape;204;p18"/>
          <p:cNvSpPr/>
          <p:nvPr/>
        </p:nvSpPr>
        <p:spPr>
          <a:xfrm>
            <a:off x="2919933" y="2755274"/>
            <a:ext cx="1759643" cy="164659"/>
          </a:xfrm>
          <a:prstGeom prst="rect">
            <a:avLst/>
          </a:prstGeom>
          <a:noFill/>
          <a:ln w="25400" cap="flat" cmpd="sng">
            <a:solidFill>
              <a:srgbClr val="2628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5" name="Google Shape;205;p18"/>
          <p:cNvCxnSpPr/>
          <p:nvPr/>
        </p:nvCxnSpPr>
        <p:spPr>
          <a:xfrm rot="10800000">
            <a:off x="2412787" y="2243738"/>
            <a:ext cx="645458" cy="511536"/>
          </a:xfrm>
          <a:prstGeom prst="straightConnector1">
            <a:avLst/>
          </a:prstGeom>
          <a:noFill/>
          <a:ln w="25400" cap="flat" cmpd="sng">
            <a:solidFill>
              <a:schemeClr val="accent5"/>
            </a:solidFill>
            <a:prstDash val="solid"/>
            <a:round/>
            <a:headEnd type="none" w="sm" len="sm"/>
            <a:tailEnd type="triangle" w="med" len="med"/>
          </a:ln>
          <a:effectLst>
            <a:outerShdw blurRad="40000" dist="20000" dir="5400000" rotWithShape="0">
              <a:srgbClr val="000000">
                <a:alpha val="37647"/>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9"/>
                                        </p:tgtEl>
                                        <p:attrNameLst>
                                          <p:attrName>style.visibility</p:attrName>
                                        </p:attrNameLst>
                                      </p:cBhvr>
                                      <p:to>
                                        <p:strVal val="visible"/>
                                      </p:to>
                                    </p:set>
                                    <p:animEffect transition="in" filter="fade">
                                      <p:cBhvr>
                                        <p:cTn id="12" dur="500"/>
                                        <p:tgtEl>
                                          <p:spTgt spid="1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0"/>
                                        </p:tgtEl>
                                        <p:attrNameLst>
                                          <p:attrName>style.visibility</p:attrName>
                                        </p:attrNameLst>
                                      </p:cBhvr>
                                      <p:to>
                                        <p:strVal val="visible"/>
                                      </p:to>
                                    </p:set>
                                    <p:animEffect transition="in" filter="fade">
                                      <p:cBhvr>
                                        <p:cTn id="17" dur="500"/>
                                        <p:tgtEl>
                                          <p:spTgt spid="20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1"/>
                                        </p:tgtEl>
                                        <p:attrNameLst>
                                          <p:attrName>style.visibility</p:attrName>
                                        </p:attrNameLst>
                                      </p:cBhvr>
                                      <p:to>
                                        <p:strVal val="visible"/>
                                      </p:to>
                                    </p:set>
                                    <p:animEffect transition="in" filter="fade">
                                      <p:cBhvr>
                                        <p:cTn id="22" dur="2000"/>
                                        <p:tgtEl>
                                          <p:spTgt spid="20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3"/>
                                        </p:tgtEl>
                                        <p:attrNameLst>
                                          <p:attrName>style.visibility</p:attrName>
                                        </p:attrNameLst>
                                      </p:cBhvr>
                                      <p:to>
                                        <p:strVal val="visible"/>
                                      </p:to>
                                    </p:set>
                                    <p:animEffect transition="in" filter="fade">
                                      <p:cBhvr>
                                        <p:cTn id="31" dur="500"/>
                                        <p:tgtEl>
                                          <p:spTgt spid="20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4"/>
                                        </p:tgtEl>
                                        <p:attrNameLst>
                                          <p:attrName>style.visibility</p:attrName>
                                        </p:attrNameLst>
                                      </p:cBhvr>
                                      <p:to>
                                        <p:strVal val="visible"/>
                                      </p:to>
                                    </p:set>
                                    <p:animEffect transition="in" filter="fade">
                                      <p:cBhvr>
                                        <p:cTn id="36" dur="2000"/>
                                        <p:tgtEl>
                                          <p:spTgt spid="20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200"/>
              <a:t>Data Warehousing - Redshift</a:t>
            </a:r>
            <a:endParaRPr sz="3200"/>
          </a:p>
        </p:txBody>
      </p:sp>
      <p:pic>
        <p:nvPicPr>
          <p:cNvPr id="211" name="Google Shape;211;p19"/>
          <p:cNvPicPr preferRelativeResize="0"/>
          <p:nvPr/>
        </p:nvPicPr>
        <p:blipFill rotWithShape="1">
          <a:blip r:embed="rId3">
            <a:alphaModFix/>
          </a:blip>
          <a:srcRect/>
          <a:stretch/>
        </p:blipFill>
        <p:spPr>
          <a:xfrm>
            <a:off x="608960" y="1423920"/>
            <a:ext cx="5943600" cy="2524125"/>
          </a:xfrm>
          <a:prstGeom prst="rect">
            <a:avLst/>
          </a:prstGeom>
          <a:noFill/>
          <a:ln>
            <a:noFill/>
          </a:ln>
        </p:spPr>
      </p:pic>
      <p:sp>
        <p:nvSpPr>
          <p:cNvPr id="212" name="Google Shape;212;p19"/>
          <p:cNvSpPr/>
          <p:nvPr/>
        </p:nvSpPr>
        <p:spPr>
          <a:xfrm>
            <a:off x="2020901" y="2712464"/>
            <a:ext cx="2551099" cy="1167973"/>
          </a:xfrm>
          <a:prstGeom prst="rect">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13" name="Google Shape;213;p19"/>
          <p:cNvPicPr preferRelativeResize="0"/>
          <p:nvPr/>
        </p:nvPicPr>
        <p:blipFill rotWithShape="1">
          <a:blip r:embed="rId4">
            <a:alphaModFix/>
          </a:blip>
          <a:srcRect/>
          <a:stretch/>
        </p:blipFill>
        <p:spPr>
          <a:xfrm>
            <a:off x="2591440" y="1738935"/>
            <a:ext cx="5943600" cy="2524125"/>
          </a:xfrm>
          <a:prstGeom prst="rect">
            <a:avLst/>
          </a:prstGeom>
          <a:noFill/>
          <a:ln>
            <a:noFill/>
          </a:ln>
        </p:spPr>
      </p:pic>
      <p:sp>
        <p:nvSpPr>
          <p:cNvPr id="214" name="Google Shape;214;p19"/>
          <p:cNvSpPr/>
          <p:nvPr/>
        </p:nvSpPr>
        <p:spPr>
          <a:xfrm>
            <a:off x="3296450" y="3204242"/>
            <a:ext cx="899032" cy="1068081"/>
          </a:xfrm>
          <a:prstGeom prst="rect">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500"/>
                                        <p:tgtEl>
                                          <p:spTgt spid="2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2"/>
                                        </p:tgtEl>
                                        <p:attrNameLst>
                                          <p:attrName>style.visibility</p:attrName>
                                        </p:attrNameLst>
                                      </p:cBhvr>
                                      <p:to>
                                        <p:strVal val="visible"/>
                                      </p:to>
                                    </p:set>
                                    <p:animEffect transition="in" filter="fade">
                                      <p:cBhvr>
                                        <p:cTn id="12" dur="2000"/>
                                        <p:tgtEl>
                                          <p:spTgt spid="2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3"/>
                                        </p:tgtEl>
                                        <p:attrNameLst>
                                          <p:attrName>style.visibility</p:attrName>
                                        </p:attrNameLst>
                                      </p:cBhvr>
                                      <p:to>
                                        <p:strVal val="visible"/>
                                      </p:to>
                                    </p:set>
                                    <p:animEffect transition="in" filter="fade">
                                      <p:cBhvr>
                                        <p:cTn id="17" dur="500"/>
                                        <p:tgtEl>
                                          <p:spTgt spid="2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4"/>
                                        </p:tgtEl>
                                        <p:attrNameLst>
                                          <p:attrName>style.visibility</p:attrName>
                                        </p:attrNameLst>
                                      </p:cBhvr>
                                      <p:to>
                                        <p:strVal val="visible"/>
                                      </p:to>
                                    </p:set>
                                    <p:animEffect transition="in" filter="fade">
                                      <p:cBhvr>
                                        <p:cTn id="22" dur="20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3220"/>
              <a:t>Data Visualization</a:t>
            </a:r>
            <a:endParaRPr sz="3220"/>
          </a:p>
        </p:txBody>
      </p:sp>
      <p:sp>
        <p:nvSpPr>
          <p:cNvPr id="220" name="Google Shape;220;p20"/>
          <p:cNvSpPr txBox="1">
            <a:spLocks noGrp="1"/>
          </p:cNvSpPr>
          <p:nvPr>
            <p:ph type="body" idx="1"/>
          </p:nvPr>
        </p:nvSpPr>
        <p:spPr>
          <a:xfrm>
            <a:off x="311700" y="12286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
              <a:t>Two tools were used for data visualization:</a:t>
            </a:r>
            <a:endParaRPr/>
          </a:p>
          <a:p>
            <a:pPr marL="457200" lvl="0" indent="-342900" algn="l" rtl="0">
              <a:lnSpc>
                <a:spcPct val="115000"/>
              </a:lnSpc>
              <a:spcBef>
                <a:spcPts val="1200"/>
              </a:spcBef>
              <a:spcAft>
                <a:spcPts val="0"/>
              </a:spcAft>
              <a:buSzPts val="1800"/>
              <a:buChar char="●"/>
            </a:pPr>
            <a:r>
              <a:rPr lang="en"/>
              <a:t>Tableau : Connecting Tableau application to Amazon Redshift.</a:t>
            </a:r>
            <a:endParaRPr/>
          </a:p>
          <a:p>
            <a:pPr marL="457200" lvl="0" indent="-342900" algn="l" rtl="0">
              <a:lnSpc>
                <a:spcPct val="115000"/>
              </a:lnSpc>
              <a:spcBef>
                <a:spcPts val="0"/>
              </a:spcBef>
              <a:spcAft>
                <a:spcPts val="0"/>
              </a:spcAft>
              <a:buSzPts val="1800"/>
              <a:buChar char="●"/>
            </a:pPr>
            <a:r>
              <a:rPr lang="en"/>
              <a:t>Python : Connecting python to amazon Redshift cluster.</a:t>
            </a:r>
            <a:endParaRPr/>
          </a:p>
          <a:p>
            <a:pPr marL="0" lvl="0" indent="0" algn="l" rtl="0">
              <a:lnSpc>
                <a:spcPct val="115000"/>
              </a:lnSpc>
              <a:spcBef>
                <a:spcPts val="1200"/>
              </a:spcBef>
              <a:spcAft>
                <a:spcPts val="0"/>
              </a:spcAft>
              <a:buSzPts val="1800"/>
              <a:buNone/>
            </a:pPr>
            <a:endParaRPr/>
          </a:p>
          <a:p>
            <a:pPr marL="0" lvl="0" indent="0" algn="l" rtl="0">
              <a:lnSpc>
                <a:spcPct val="115000"/>
              </a:lnSpc>
              <a:spcBef>
                <a:spcPts val="1200"/>
              </a:spcBef>
              <a:spcAft>
                <a:spcPts val="0"/>
              </a:spcAft>
              <a:buSzPts val="1800"/>
              <a:buNone/>
            </a:pPr>
            <a:endParaRPr/>
          </a:p>
          <a:p>
            <a:pPr marL="0" lvl="0" indent="0" algn="l" rtl="0">
              <a:lnSpc>
                <a:spcPct val="115000"/>
              </a:lnSpc>
              <a:spcBef>
                <a:spcPts val="1200"/>
              </a:spcBef>
              <a:spcAft>
                <a:spcPts val="1200"/>
              </a:spcAft>
              <a:buSzPts val="1800"/>
              <a:buNone/>
            </a:pPr>
            <a:endParaRPr/>
          </a:p>
        </p:txBody>
      </p:sp>
      <p:pic>
        <p:nvPicPr>
          <p:cNvPr id="221" name="Google Shape;221;p20"/>
          <p:cNvPicPr preferRelativeResize="0"/>
          <p:nvPr/>
        </p:nvPicPr>
        <p:blipFill rotWithShape="1">
          <a:blip r:embed="rId3">
            <a:alphaModFix/>
          </a:blip>
          <a:srcRect/>
          <a:stretch/>
        </p:blipFill>
        <p:spPr>
          <a:xfrm>
            <a:off x="5190200" y="2571750"/>
            <a:ext cx="3429000" cy="1714500"/>
          </a:xfrm>
          <a:prstGeom prst="rect">
            <a:avLst/>
          </a:prstGeom>
          <a:noFill/>
          <a:ln>
            <a:noFill/>
          </a:ln>
        </p:spPr>
      </p:pic>
      <p:pic>
        <p:nvPicPr>
          <p:cNvPr id="222" name="Google Shape;222;p20"/>
          <p:cNvPicPr preferRelativeResize="0"/>
          <p:nvPr/>
        </p:nvPicPr>
        <p:blipFill rotWithShape="1">
          <a:blip r:embed="rId4">
            <a:alphaModFix/>
          </a:blip>
          <a:srcRect/>
          <a:stretch/>
        </p:blipFill>
        <p:spPr>
          <a:xfrm>
            <a:off x="540175" y="2970613"/>
            <a:ext cx="4374000" cy="916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3520"/>
              <a:t>Objectives</a:t>
            </a:r>
            <a:endParaRPr sz="3520"/>
          </a:p>
        </p:txBody>
      </p:sp>
      <p:sp>
        <p:nvSpPr>
          <p:cNvPr id="67" name="Google Shape;67;p2"/>
          <p:cNvSpPr txBox="1">
            <a:spLocks noGrp="1"/>
          </p:cNvSpPr>
          <p:nvPr>
            <p:ph type="body" idx="1"/>
          </p:nvPr>
        </p:nvSpPr>
        <p:spPr>
          <a:xfrm>
            <a:off x="311700" y="1709850"/>
            <a:ext cx="8520600" cy="1723800"/>
          </a:xfrm>
          <a:prstGeom prst="rect">
            <a:avLst/>
          </a:prstGeom>
          <a:noFill/>
          <a:ln>
            <a:noFill/>
          </a:ln>
        </p:spPr>
        <p:txBody>
          <a:bodyPr spcFirstLastPara="1" wrap="square" lIns="91425" tIns="91425" rIns="91425" bIns="91425" anchor="t" anchorCtr="0">
            <a:spAutoFit/>
          </a:bodyPr>
          <a:lstStyle/>
          <a:p>
            <a:pPr marL="914400" lvl="0" indent="-387350" algn="l" rtl="0">
              <a:lnSpc>
                <a:spcPct val="150000"/>
              </a:lnSpc>
              <a:spcBef>
                <a:spcPts val="0"/>
              </a:spcBef>
              <a:spcAft>
                <a:spcPts val="0"/>
              </a:spcAft>
              <a:buSzPts val="2500"/>
              <a:buChar char="➢"/>
            </a:pPr>
            <a:r>
              <a:rPr lang="en" sz="2500"/>
              <a:t>Clean and normalize the data</a:t>
            </a:r>
            <a:endParaRPr sz="2500"/>
          </a:p>
          <a:p>
            <a:pPr marL="914400" lvl="0" indent="-387350" algn="l" rtl="0">
              <a:lnSpc>
                <a:spcPct val="150000"/>
              </a:lnSpc>
              <a:spcBef>
                <a:spcPts val="0"/>
              </a:spcBef>
              <a:spcAft>
                <a:spcPts val="0"/>
              </a:spcAft>
              <a:buSzPts val="2500"/>
              <a:buChar char="➢"/>
            </a:pPr>
            <a:r>
              <a:rPr lang="en" sz="2500"/>
              <a:t>Store the data on the cloud</a:t>
            </a:r>
            <a:endParaRPr sz="2500"/>
          </a:p>
          <a:p>
            <a:pPr marL="914400" lvl="0" indent="-387350" algn="l" rtl="0">
              <a:lnSpc>
                <a:spcPct val="150000"/>
              </a:lnSpc>
              <a:spcBef>
                <a:spcPts val="0"/>
              </a:spcBef>
              <a:spcAft>
                <a:spcPts val="0"/>
              </a:spcAft>
              <a:buSzPts val="2500"/>
              <a:buChar char="➢"/>
            </a:pPr>
            <a:r>
              <a:rPr lang="en" sz="2500"/>
              <a:t>Analyze the data and generate insights </a:t>
            </a:r>
            <a:endParaRPr sz="25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200"/>
              <a:t>Data Visualization - </a:t>
            </a:r>
            <a:r>
              <a:rPr lang="en" sz="3200">
                <a:solidFill>
                  <a:schemeClr val="accent3"/>
                </a:solidFill>
              </a:rPr>
              <a:t>Tableau Connectivity</a:t>
            </a:r>
            <a:endParaRPr sz="3200">
              <a:solidFill>
                <a:schemeClr val="accent3"/>
              </a:solidFill>
            </a:endParaRPr>
          </a:p>
        </p:txBody>
      </p:sp>
      <p:sp>
        <p:nvSpPr>
          <p:cNvPr id="228" name="Google Shape;228;p21"/>
          <p:cNvSpPr txBox="1">
            <a:spLocks noGrp="1"/>
          </p:cNvSpPr>
          <p:nvPr>
            <p:ph type="body" idx="1"/>
          </p:nvPr>
        </p:nvSpPr>
        <p:spPr>
          <a:xfrm>
            <a:off x="1076275" y="1152475"/>
            <a:ext cx="7184400" cy="38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SzPts val="7200"/>
              <a:buNone/>
            </a:pPr>
            <a:r>
              <a:rPr lang="en" sz="1600"/>
              <a:t>Tableau connectivity to database</a:t>
            </a:r>
            <a:endParaRPr sz="1600"/>
          </a:p>
        </p:txBody>
      </p:sp>
      <p:pic>
        <p:nvPicPr>
          <p:cNvPr id="229" name="Google Shape;229;p21"/>
          <p:cNvPicPr preferRelativeResize="0"/>
          <p:nvPr/>
        </p:nvPicPr>
        <p:blipFill rotWithShape="1">
          <a:blip r:embed="rId3">
            <a:alphaModFix/>
          </a:blip>
          <a:srcRect/>
          <a:stretch/>
        </p:blipFill>
        <p:spPr>
          <a:xfrm>
            <a:off x="1076275" y="1615975"/>
            <a:ext cx="6531650" cy="3150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Data Visualization - Tableau</a:t>
            </a:r>
            <a:endParaRPr/>
          </a:p>
        </p:txBody>
      </p:sp>
      <p:pic>
        <p:nvPicPr>
          <p:cNvPr id="235" name="Google Shape;235;p22"/>
          <p:cNvPicPr preferRelativeResize="0"/>
          <p:nvPr/>
        </p:nvPicPr>
        <p:blipFill rotWithShape="1">
          <a:blip r:embed="rId3">
            <a:alphaModFix/>
          </a:blip>
          <a:srcRect/>
          <a:stretch/>
        </p:blipFill>
        <p:spPr>
          <a:xfrm>
            <a:off x="1350764" y="1100150"/>
            <a:ext cx="6442476" cy="34759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Data Visualization - Tableau</a:t>
            </a:r>
            <a:endParaRPr/>
          </a:p>
        </p:txBody>
      </p:sp>
      <p:sp>
        <p:nvSpPr>
          <p:cNvPr id="241" name="Google Shape;241;p23"/>
          <p:cNvSpPr txBox="1">
            <a:spLocks noGrp="1"/>
          </p:cNvSpPr>
          <p:nvPr>
            <p:ph type="body" idx="1"/>
          </p:nvPr>
        </p:nvSpPr>
        <p:spPr>
          <a:xfrm>
            <a:off x="575050" y="1218400"/>
            <a:ext cx="31695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sz="1600"/>
              <a:t>Most of the pre-owned cars on the market were located on the East Coast.</a:t>
            </a:r>
            <a:endParaRPr sz="1600"/>
          </a:p>
          <a:p>
            <a:pPr marL="0" lvl="0" indent="0" algn="l" rtl="0">
              <a:lnSpc>
                <a:spcPct val="115000"/>
              </a:lnSpc>
              <a:spcBef>
                <a:spcPts val="1200"/>
              </a:spcBef>
              <a:spcAft>
                <a:spcPts val="0"/>
              </a:spcAft>
              <a:buSzPts val="1800"/>
              <a:buNone/>
            </a:pPr>
            <a:endParaRPr sz="1600"/>
          </a:p>
          <a:p>
            <a:pPr marL="0" lvl="0" indent="0" algn="l" rtl="0">
              <a:lnSpc>
                <a:spcPct val="115000"/>
              </a:lnSpc>
              <a:spcBef>
                <a:spcPts val="1200"/>
              </a:spcBef>
              <a:spcAft>
                <a:spcPts val="0"/>
              </a:spcAft>
              <a:buSzPts val="1800"/>
              <a:buNone/>
            </a:pPr>
            <a:r>
              <a:rPr lang="en" sz="1600"/>
              <a:t>The top 3 states are: </a:t>
            </a:r>
            <a:endParaRPr sz="1600"/>
          </a:p>
          <a:p>
            <a:pPr marL="457200" lvl="0" indent="-330200" algn="l" rtl="0">
              <a:lnSpc>
                <a:spcPct val="115000"/>
              </a:lnSpc>
              <a:spcBef>
                <a:spcPts val="1200"/>
              </a:spcBef>
              <a:spcAft>
                <a:spcPts val="0"/>
              </a:spcAft>
              <a:buSzPts val="1600"/>
              <a:buAutoNum type="arabicPeriod"/>
            </a:pPr>
            <a:r>
              <a:rPr lang="en" sz="1600"/>
              <a:t>Pennsylvania</a:t>
            </a:r>
            <a:endParaRPr sz="1600"/>
          </a:p>
          <a:p>
            <a:pPr marL="457200" lvl="0" indent="-330200" algn="l" rtl="0">
              <a:lnSpc>
                <a:spcPct val="115000"/>
              </a:lnSpc>
              <a:spcBef>
                <a:spcPts val="0"/>
              </a:spcBef>
              <a:spcAft>
                <a:spcPts val="0"/>
              </a:spcAft>
              <a:buSzPts val="1600"/>
              <a:buAutoNum type="arabicPeriod"/>
            </a:pPr>
            <a:r>
              <a:rPr lang="en" sz="1600"/>
              <a:t>New York</a:t>
            </a:r>
            <a:endParaRPr sz="1600"/>
          </a:p>
          <a:p>
            <a:pPr marL="457200" lvl="0" indent="-330200" algn="l" rtl="0">
              <a:lnSpc>
                <a:spcPct val="115000"/>
              </a:lnSpc>
              <a:spcBef>
                <a:spcPts val="0"/>
              </a:spcBef>
              <a:spcAft>
                <a:spcPts val="0"/>
              </a:spcAft>
              <a:buSzPts val="1600"/>
              <a:buAutoNum type="arabicPeriod"/>
            </a:pPr>
            <a:r>
              <a:rPr lang="en" sz="1600"/>
              <a:t>North Carolina </a:t>
            </a:r>
            <a:endParaRPr sz="1600"/>
          </a:p>
        </p:txBody>
      </p:sp>
      <p:pic>
        <p:nvPicPr>
          <p:cNvPr id="242" name="Google Shape;242;p23"/>
          <p:cNvPicPr preferRelativeResize="0"/>
          <p:nvPr/>
        </p:nvPicPr>
        <p:blipFill rotWithShape="1">
          <a:blip r:embed="rId3">
            <a:alphaModFix/>
          </a:blip>
          <a:srcRect/>
          <a:stretch/>
        </p:blipFill>
        <p:spPr>
          <a:xfrm>
            <a:off x="3830955" y="1441088"/>
            <a:ext cx="4903050" cy="2971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Data Visualization - Tableau</a:t>
            </a:r>
            <a:endParaRPr/>
          </a:p>
        </p:txBody>
      </p:sp>
      <p:sp>
        <p:nvSpPr>
          <p:cNvPr id="248" name="Google Shape;248;p24"/>
          <p:cNvSpPr txBox="1">
            <a:spLocks noGrp="1"/>
          </p:cNvSpPr>
          <p:nvPr>
            <p:ph type="body" idx="1"/>
          </p:nvPr>
        </p:nvSpPr>
        <p:spPr>
          <a:xfrm>
            <a:off x="346825" y="1238925"/>
            <a:ext cx="4140600" cy="32631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SzPts val="1600"/>
              <a:buChar char="➢"/>
            </a:pPr>
            <a:r>
              <a:rPr lang="en" sz="1600"/>
              <a:t>Pre owned cars were on sale from 1923 to 2021</a:t>
            </a:r>
            <a:br>
              <a:rPr lang="en" sz="1600"/>
            </a:br>
            <a:endParaRPr sz="1600"/>
          </a:p>
          <a:p>
            <a:pPr marL="457200" lvl="0" indent="-330200" algn="l" rtl="0">
              <a:lnSpc>
                <a:spcPct val="115000"/>
              </a:lnSpc>
              <a:spcBef>
                <a:spcPts val="0"/>
              </a:spcBef>
              <a:spcAft>
                <a:spcPts val="0"/>
              </a:spcAft>
              <a:buSzPts val="1600"/>
              <a:buChar char="➢"/>
            </a:pPr>
            <a:r>
              <a:rPr lang="en" sz="1600"/>
              <a:t>Highest number of used cars on the market are between 2018 and 2020 </a:t>
            </a:r>
            <a:br>
              <a:rPr lang="en" sz="1600"/>
            </a:br>
            <a:endParaRPr sz="1600"/>
          </a:p>
          <a:p>
            <a:pPr marL="457200" lvl="0" indent="-330200" algn="l" rtl="0">
              <a:lnSpc>
                <a:spcPct val="115000"/>
              </a:lnSpc>
              <a:spcBef>
                <a:spcPts val="0"/>
              </a:spcBef>
              <a:spcAft>
                <a:spcPts val="0"/>
              </a:spcAft>
              <a:buSzPts val="1600"/>
              <a:buChar char="➢"/>
            </a:pPr>
            <a:r>
              <a:rPr lang="en" sz="1600"/>
              <a:t>The highest number of used cars on the market throughout the years:</a:t>
            </a:r>
            <a:endParaRPr sz="1600"/>
          </a:p>
          <a:p>
            <a:pPr marL="914400" lvl="0" indent="-330200" algn="l" rtl="0">
              <a:lnSpc>
                <a:spcPct val="115000"/>
              </a:lnSpc>
              <a:spcBef>
                <a:spcPts val="0"/>
              </a:spcBef>
              <a:spcAft>
                <a:spcPts val="0"/>
              </a:spcAft>
              <a:buSzPts val="1600"/>
              <a:buChar char="-"/>
            </a:pPr>
            <a:r>
              <a:rPr lang="en" sz="1600"/>
              <a:t>are of the brand Ford</a:t>
            </a:r>
            <a:endParaRPr sz="1600"/>
          </a:p>
          <a:p>
            <a:pPr marL="914400" lvl="0" indent="-330200" algn="l" rtl="0">
              <a:lnSpc>
                <a:spcPct val="115000"/>
              </a:lnSpc>
              <a:spcBef>
                <a:spcPts val="0"/>
              </a:spcBef>
              <a:spcAft>
                <a:spcPts val="0"/>
              </a:spcAft>
              <a:buSzPts val="1600"/>
              <a:buChar char="-"/>
            </a:pPr>
            <a:r>
              <a:rPr lang="en" sz="1600"/>
              <a:t>are of type SUV/Crossover</a:t>
            </a:r>
            <a:endParaRPr sz="1600"/>
          </a:p>
          <a:p>
            <a:pPr marL="914400" lvl="0" indent="-330200" algn="l" rtl="0">
              <a:lnSpc>
                <a:spcPct val="115000"/>
              </a:lnSpc>
              <a:spcBef>
                <a:spcPts val="0"/>
              </a:spcBef>
              <a:spcAft>
                <a:spcPts val="0"/>
              </a:spcAft>
              <a:buSzPts val="1600"/>
              <a:buChar char="-"/>
            </a:pPr>
            <a:r>
              <a:rPr lang="en" sz="1600"/>
              <a:t>have an Automatic Transmission</a:t>
            </a:r>
            <a:endParaRPr sz="1600"/>
          </a:p>
        </p:txBody>
      </p:sp>
      <p:pic>
        <p:nvPicPr>
          <p:cNvPr id="249" name="Google Shape;249;p24"/>
          <p:cNvPicPr preferRelativeResize="0"/>
          <p:nvPr/>
        </p:nvPicPr>
        <p:blipFill rotWithShape="1">
          <a:blip r:embed="rId3">
            <a:alphaModFix/>
          </a:blip>
          <a:srcRect/>
          <a:stretch/>
        </p:blipFill>
        <p:spPr>
          <a:xfrm>
            <a:off x="4487275" y="1136000"/>
            <a:ext cx="4265155" cy="34164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1025afc8291_3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Data Visualization- Tableau</a:t>
            </a:r>
            <a:endParaRPr/>
          </a:p>
        </p:txBody>
      </p:sp>
      <p:sp>
        <p:nvSpPr>
          <p:cNvPr id="255" name="Google Shape;255;g1025afc8291_3_0"/>
          <p:cNvSpPr txBox="1">
            <a:spLocks noGrp="1"/>
          </p:cNvSpPr>
          <p:nvPr>
            <p:ph type="body" idx="1"/>
          </p:nvPr>
        </p:nvSpPr>
        <p:spPr>
          <a:xfrm>
            <a:off x="311700" y="1626600"/>
            <a:ext cx="2795700" cy="189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SzPts val="1800"/>
              <a:buNone/>
            </a:pPr>
            <a:r>
              <a:rPr lang="en"/>
              <a:t>In the Top 3 states, the Top 3 colors are:</a:t>
            </a:r>
            <a:endParaRPr/>
          </a:p>
          <a:p>
            <a:pPr marL="457200" lvl="0" indent="-342900" algn="l" rtl="0">
              <a:lnSpc>
                <a:spcPct val="115000"/>
              </a:lnSpc>
              <a:spcBef>
                <a:spcPts val="1200"/>
              </a:spcBef>
              <a:spcAft>
                <a:spcPts val="0"/>
              </a:spcAft>
              <a:buSzPts val="1800"/>
              <a:buAutoNum type="arabicPeriod"/>
            </a:pPr>
            <a:r>
              <a:rPr lang="en"/>
              <a:t>White</a:t>
            </a:r>
            <a:endParaRPr/>
          </a:p>
          <a:p>
            <a:pPr marL="457200" lvl="0" indent="-342900" algn="l" rtl="0">
              <a:lnSpc>
                <a:spcPct val="115000"/>
              </a:lnSpc>
              <a:spcBef>
                <a:spcPts val="0"/>
              </a:spcBef>
              <a:spcAft>
                <a:spcPts val="0"/>
              </a:spcAft>
              <a:buSzPts val="1800"/>
              <a:buAutoNum type="arabicPeriod"/>
            </a:pPr>
            <a:r>
              <a:rPr lang="en"/>
              <a:t>Black</a:t>
            </a:r>
            <a:endParaRPr/>
          </a:p>
          <a:p>
            <a:pPr marL="457200" lvl="0" indent="-342900" algn="l" rtl="0">
              <a:lnSpc>
                <a:spcPct val="115000"/>
              </a:lnSpc>
              <a:spcBef>
                <a:spcPts val="0"/>
              </a:spcBef>
              <a:spcAft>
                <a:spcPts val="0"/>
              </a:spcAft>
              <a:buSzPts val="1800"/>
              <a:buAutoNum type="arabicPeriod"/>
            </a:pPr>
            <a:r>
              <a:rPr lang="en"/>
              <a:t>Gray</a:t>
            </a:r>
            <a:endParaRPr/>
          </a:p>
        </p:txBody>
      </p:sp>
      <p:pic>
        <p:nvPicPr>
          <p:cNvPr id="256" name="Google Shape;256;g1025afc8291_3_0"/>
          <p:cNvPicPr preferRelativeResize="0"/>
          <p:nvPr/>
        </p:nvPicPr>
        <p:blipFill rotWithShape="1">
          <a:blip r:embed="rId3">
            <a:alphaModFix/>
          </a:blip>
          <a:srcRect/>
          <a:stretch/>
        </p:blipFill>
        <p:spPr>
          <a:xfrm>
            <a:off x="3107400" y="1152475"/>
            <a:ext cx="5731799" cy="32521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1025afc8291_3_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Data Visualization - Tableau</a:t>
            </a:r>
            <a:endParaRPr/>
          </a:p>
        </p:txBody>
      </p:sp>
      <p:sp>
        <p:nvSpPr>
          <p:cNvPr id="262" name="Google Shape;262;g1025afc8291_3_6"/>
          <p:cNvSpPr txBox="1">
            <a:spLocks noGrp="1"/>
          </p:cNvSpPr>
          <p:nvPr>
            <p:ph type="body" idx="1"/>
          </p:nvPr>
        </p:nvSpPr>
        <p:spPr>
          <a:xfrm>
            <a:off x="311700" y="1017725"/>
            <a:ext cx="8520600" cy="479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3789"/>
              <a:buNone/>
            </a:pPr>
            <a:r>
              <a:rPr lang="en"/>
              <a:t>The vast majority of the pre-owned cars for sale throughout the years use </a:t>
            </a:r>
            <a:r>
              <a:rPr lang="en" b="1"/>
              <a:t>Gasoline</a:t>
            </a:r>
            <a:endParaRPr b="1"/>
          </a:p>
        </p:txBody>
      </p:sp>
      <p:pic>
        <p:nvPicPr>
          <p:cNvPr id="263" name="Google Shape;263;g1025afc8291_3_6"/>
          <p:cNvPicPr preferRelativeResize="0"/>
          <p:nvPr/>
        </p:nvPicPr>
        <p:blipFill rotWithShape="1">
          <a:blip r:embed="rId3">
            <a:alphaModFix/>
          </a:blip>
          <a:srcRect/>
          <a:stretch/>
        </p:blipFill>
        <p:spPr>
          <a:xfrm>
            <a:off x="1672500" y="1631725"/>
            <a:ext cx="5798999" cy="330724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1025afc8291_3_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Data Visualization - Tableau</a:t>
            </a:r>
            <a:endParaRPr/>
          </a:p>
        </p:txBody>
      </p:sp>
      <p:sp>
        <p:nvSpPr>
          <p:cNvPr id="269" name="Google Shape;269;g1025afc8291_3_12"/>
          <p:cNvSpPr txBox="1">
            <a:spLocks noGrp="1"/>
          </p:cNvSpPr>
          <p:nvPr>
            <p:ph type="body" idx="1"/>
          </p:nvPr>
        </p:nvSpPr>
        <p:spPr>
          <a:xfrm>
            <a:off x="311700" y="1990675"/>
            <a:ext cx="2728500" cy="2284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SzPts val="1800"/>
              <a:buNone/>
            </a:pPr>
            <a:r>
              <a:rPr lang="en" sz="1600"/>
              <a:t>Car price for fuel type in descending order.</a:t>
            </a:r>
            <a:endParaRPr sz="1600"/>
          </a:p>
          <a:p>
            <a:pPr marL="457200" lvl="0" indent="-330200" algn="l" rtl="0">
              <a:lnSpc>
                <a:spcPct val="115000"/>
              </a:lnSpc>
              <a:spcBef>
                <a:spcPts val="1200"/>
              </a:spcBef>
              <a:spcAft>
                <a:spcPts val="0"/>
              </a:spcAft>
              <a:buSzPts val="1600"/>
              <a:buAutoNum type="arabicPeriod"/>
            </a:pPr>
            <a:r>
              <a:rPr lang="en" sz="1600"/>
              <a:t>Electric</a:t>
            </a:r>
            <a:endParaRPr sz="1600"/>
          </a:p>
          <a:p>
            <a:pPr marL="457200" lvl="0" indent="-330200" algn="l" rtl="0">
              <a:lnSpc>
                <a:spcPct val="115000"/>
              </a:lnSpc>
              <a:spcBef>
                <a:spcPts val="0"/>
              </a:spcBef>
              <a:spcAft>
                <a:spcPts val="0"/>
              </a:spcAft>
              <a:buSzPts val="1600"/>
              <a:buAutoNum type="arabicPeriod"/>
            </a:pPr>
            <a:r>
              <a:rPr lang="en" sz="1600"/>
              <a:t>Hybrid</a:t>
            </a:r>
            <a:endParaRPr sz="1600"/>
          </a:p>
          <a:p>
            <a:pPr marL="457200" lvl="0" indent="-330200" algn="l" rtl="0">
              <a:lnSpc>
                <a:spcPct val="115000"/>
              </a:lnSpc>
              <a:spcBef>
                <a:spcPts val="0"/>
              </a:spcBef>
              <a:spcAft>
                <a:spcPts val="0"/>
              </a:spcAft>
              <a:buSzPts val="1600"/>
              <a:buAutoNum type="arabicPeriod"/>
            </a:pPr>
            <a:r>
              <a:rPr lang="en" sz="1600"/>
              <a:t>Diesel</a:t>
            </a:r>
            <a:endParaRPr sz="1600"/>
          </a:p>
          <a:p>
            <a:pPr marL="457200" lvl="0" indent="-330200" algn="l" rtl="0">
              <a:lnSpc>
                <a:spcPct val="115000"/>
              </a:lnSpc>
              <a:spcBef>
                <a:spcPts val="0"/>
              </a:spcBef>
              <a:spcAft>
                <a:spcPts val="0"/>
              </a:spcAft>
              <a:buSzPts val="1600"/>
              <a:buAutoNum type="arabicPeriod"/>
            </a:pPr>
            <a:r>
              <a:rPr lang="en" sz="1600"/>
              <a:t>Gasoline</a:t>
            </a:r>
            <a:endParaRPr sz="1600"/>
          </a:p>
          <a:p>
            <a:pPr marL="457200" lvl="0" indent="-330200" algn="l" rtl="0">
              <a:lnSpc>
                <a:spcPct val="115000"/>
              </a:lnSpc>
              <a:spcBef>
                <a:spcPts val="0"/>
              </a:spcBef>
              <a:spcAft>
                <a:spcPts val="0"/>
              </a:spcAft>
              <a:buSzPts val="1600"/>
              <a:buAutoNum type="arabicPeriod"/>
            </a:pPr>
            <a:r>
              <a:rPr lang="en" sz="1600"/>
              <a:t>Flex Fuel Vehicle</a:t>
            </a:r>
            <a:endParaRPr sz="1600"/>
          </a:p>
        </p:txBody>
      </p:sp>
      <p:pic>
        <p:nvPicPr>
          <p:cNvPr id="270" name="Google Shape;270;g1025afc8291_3_12"/>
          <p:cNvPicPr preferRelativeResize="0"/>
          <p:nvPr/>
        </p:nvPicPr>
        <p:blipFill rotWithShape="1">
          <a:blip r:embed="rId3">
            <a:alphaModFix/>
          </a:blip>
          <a:srcRect/>
          <a:stretch/>
        </p:blipFill>
        <p:spPr>
          <a:xfrm>
            <a:off x="3192600" y="1551125"/>
            <a:ext cx="5798999" cy="3310073"/>
          </a:xfrm>
          <a:prstGeom prst="rect">
            <a:avLst/>
          </a:prstGeom>
          <a:noFill/>
          <a:ln>
            <a:noFill/>
          </a:ln>
        </p:spPr>
      </p:pic>
      <p:sp>
        <p:nvSpPr>
          <p:cNvPr id="271" name="Google Shape;271;g1025afc8291_3_12"/>
          <p:cNvSpPr txBox="1"/>
          <p:nvPr/>
        </p:nvSpPr>
        <p:spPr>
          <a:xfrm>
            <a:off x="311700" y="1120025"/>
            <a:ext cx="85206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Clr>
                <a:srgbClr val="000000"/>
              </a:buClr>
              <a:buSzPts val="1600"/>
              <a:buFont typeface="Arial"/>
              <a:buNone/>
            </a:pPr>
            <a:r>
              <a:rPr lang="en" sz="1600" b="0" i="0" u="none" strike="noStrike" cap="none">
                <a:solidFill>
                  <a:schemeClr val="accent3"/>
                </a:solidFill>
                <a:latin typeface="Proxima Nova"/>
                <a:ea typeface="Proxima Nova"/>
                <a:cs typeface="Proxima Nova"/>
                <a:sym typeface="Proxima Nova"/>
              </a:rPr>
              <a:t>The </a:t>
            </a:r>
            <a:r>
              <a:rPr lang="en" sz="1600" b="0" i="0" u="sng" strike="noStrike" cap="none">
                <a:solidFill>
                  <a:schemeClr val="accent3"/>
                </a:solidFill>
                <a:latin typeface="Proxima Nova"/>
                <a:ea typeface="Proxima Nova"/>
                <a:cs typeface="Proxima Nova"/>
                <a:sym typeface="Proxima Nova"/>
              </a:rPr>
              <a:t>price </a:t>
            </a:r>
            <a:r>
              <a:rPr lang="en" sz="1600" b="0" i="0" u="none" strike="noStrike" cap="none">
                <a:solidFill>
                  <a:schemeClr val="accent3"/>
                </a:solidFill>
                <a:latin typeface="Proxima Nova"/>
                <a:ea typeface="Proxima Nova"/>
                <a:cs typeface="Proxima Nova"/>
                <a:sym typeface="Proxima Nova"/>
              </a:rPr>
              <a:t>of the vehicle is also </a:t>
            </a:r>
            <a:r>
              <a:rPr lang="en" sz="1600" b="0" i="0" u="sng" strike="noStrike" cap="none">
                <a:solidFill>
                  <a:schemeClr val="accent3"/>
                </a:solidFill>
                <a:latin typeface="Proxima Nova"/>
                <a:ea typeface="Proxima Nova"/>
                <a:cs typeface="Proxima Nova"/>
                <a:sym typeface="Proxima Nova"/>
              </a:rPr>
              <a:t>dependent on the fuel type</a:t>
            </a:r>
            <a:r>
              <a:rPr lang="en" sz="1600" b="0" i="0" u="none" strike="noStrike" cap="none">
                <a:solidFill>
                  <a:schemeClr val="accent3"/>
                </a:solidFill>
                <a:latin typeface="Proxima Nova"/>
                <a:ea typeface="Proxima Nova"/>
                <a:cs typeface="Proxima Nova"/>
                <a:sym typeface="Proxima Nova"/>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1025afc8291_3_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Data Visualization - Tableau</a:t>
            </a:r>
            <a:endParaRPr/>
          </a:p>
        </p:txBody>
      </p:sp>
      <p:sp>
        <p:nvSpPr>
          <p:cNvPr id="277" name="Google Shape;277;g1025afc8291_3_19"/>
          <p:cNvSpPr txBox="1">
            <a:spLocks noGrp="1"/>
          </p:cNvSpPr>
          <p:nvPr>
            <p:ph type="body" idx="1"/>
          </p:nvPr>
        </p:nvSpPr>
        <p:spPr>
          <a:xfrm>
            <a:off x="311700" y="1017725"/>
            <a:ext cx="3169200" cy="382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600"/>
              <a:t>The cars compared:</a:t>
            </a:r>
            <a:endParaRPr sz="1600"/>
          </a:p>
          <a:p>
            <a:pPr marL="457200" lvl="0" indent="-330200" algn="l" rtl="0">
              <a:lnSpc>
                <a:spcPct val="115000"/>
              </a:lnSpc>
              <a:spcBef>
                <a:spcPts val="1200"/>
              </a:spcBef>
              <a:spcAft>
                <a:spcPts val="0"/>
              </a:spcAft>
              <a:buSzPts val="1600"/>
              <a:buChar char="-"/>
            </a:pPr>
            <a:r>
              <a:rPr lang="en" sz="1600"/>
              <a:t>have the same manufacturer, engine and body type</a:t>
            </a:r>
            <a:endParaRPr sz="1600"/>
          </a:p>
          <a:p>
            <a:pPr marL="457200" lvl="0" indent="-330200" algn="l" rtl="0">
              <a:lnSpc>
                <a:spcPct val="115000"/>
              </a:lnSpc>
              <a:spcBef>
                <a:spcPts val="0"/>
              </a:spcBef>
              <a:spcAft>
                <a:spcPts val="0"/>
              </a:spcAft>
              <a:buSzPts val="1600"/>
              <a:buChar char="-"/>
            </a:pPr>
            <a:r>
              <a:rPr lang="en" sz="1600"/>
              <a:t>were produced the same year</a:t>
            </a:r>
            <a:endParaRPr sz="1600"/>
          </a:p>
          <a:p>
            <a:pPr marL="457200" lvl="0" indent="-330200" algn="l" rtl="0">
              <a:lnSpc>
                <a:spcPct val="115000"/>
              </a:lnSpc>
              <a:spcBef>
                <a:spcPts val="0"/>
              </a:spcBef>
              <a:spcAft>
                <a:spcPts val="0"/>
              </a:spcAft>
              <a:buSzPts val="1600"/>
              <a:buChar char="-"/>
            </a:pPr>
            <a:r>
              <a:rPr lang="en" sz="1600"/>
              <a:t>were posted for sale in the same location</a:t>
            </a:r>
            <a:endParaRPr sz="1600"/>
          </a:p>
          <a:p>
            <a:pPr marL="0" lvl="0" indent="0" algn="l" rtl="0">
              <a:lnSpc>
                <a:spcPct val="115000"/>
              </a:lnSpc>
              <a:spcBef>
                <a:spcPts val="1200"/>
              </a:spcBef>
              <a:spcAft>
                <a:spcPts val="0"/>
              </a:spcAft>
              <a:buSzPts val="1800"/>
              <a:buNone/>
            </a:pPr>
            <a:r>
              <a:rPr lang="en" sz="1600"/>
              <a:t>The price of the vehicle depends on the factors below:</a:t>
            </a:r>
            <a:endParaRPr sz="1600"/>
          </a:p>
          <a:p>
            <a:pPr marL="457200" lvl="0" indent="-330200" algn="l" rtl="0">
              <a:lnSpc>
                <a:spcPct val="115000"/>
              </a:lnSpc>
              <a:spcBef>
                <a:spcPts val="1200"/>
              </a:spcBef>
              <a:spcAft>
                <a:spcPts val="0"/>
              </a:spcAft>
              <a:buSzPts val="1600"/>
              <a:buAutoNum type="arabicPeriod"/>
            </a:pPr>
            <a:r>
              <a:rPr lang="en" sz="1600"/>
              <a:t>Miles covered</a:t>
            </a:r>
            <a:endParaRPr sz="1600"/>
          </a:p>
          <a:p>
            <a:pPr marL="457200" lvl="0" indent="-330200" algn="l" rtl="0">
              <a:lnSpc>
                <a:spcPct val="115000"/>
              </a:lnSpc>
              <a:spcBef>
                <a:spcPts val="0"/>
              </a:spcBef>
              <a:spcAft>
                <a:spcPts val="0"/>
              </a:spcAft>
              <a:buSzPts val="1600"/>
              <a:buAutoNum type="arabicPeriod"/>
            </a:pPr>
            <a:r>
              <a:rPr lang="en" sz="1600"/>
              <a:t>Accident/damage.</a:t>
            </a:r>
            <a:endParaRPr sz="1600"/>
          </a:p>
        </p:txBody>
      </p:sp>
      <p:pic>
        <p:nvPicPr>
          <p:cNvPr id="278" name="Google Shape;278;g1025afc8291_3_19"/>
          <p:cNvPicPr preferRelativeResize="0"/>
          <p:nvPr/>
        </p:nvPicPr>
        <p:blipFill rotWithShape="1">
          <a:blip r:embed="rId3">
            <a:alphaModFix/>
          </a:blip>
          <a:srcRect/>
          <a:stretch/>
        </p:blipFill>
        <p:spPr>
          <a:xfrm>
            <a:off x="3481000" y="959625"/>
            <a:ext cx="5351298" cy="38209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39285"/>
              <a:buFont typeface="Arial"/>
              <a:buNone/>
            </a:pPr>
            <a:r>
              <a:rPr lang="en"/>
              <a:t>Data Visualization - Python</a:t>
            </a:r>
            <a:endParaRPr/>
          </a:p>
        </p:txBody>
      </p:sp>
      <p:sp>
        <p:nvSpPr>
          <p:cNvPr id="284" name="Google Shape;284;p25"/>
          <p:cNvSpPr txBox="1">
            <a:spLocks noGrp="1"/>
          </p:cNvSpPr>
          <p:nvPr>
            <p:ph type="body" idx="1"/>
          </p:nvPr>
        </p:nvSpPr>
        <p:spPr>
          <a:xfrm>
            <a:off x="417000" y="2216975"/>
            <a:ext cx="3222000" cy="1186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SzPts val="1800"/>
              <a:buNone/>
            </a:pPr>
            <a:r>
              <a:rPr lang="en"/>
              <a:t>Top 2 cities:</a:t>
            </a:r>
            <a:endParaRPr/>
          </a:p>
          <a:p>
            <a:pPr marL="457200" lvl="0" indent="-330200" algn="l" rtl="0">
              <a:lnSpc>
                <a:spcPct val="115000"/>
              </a:lnSpc>
              <a:spcBef>
                <a:spcPts val="1200"/>
              </a:spcBef>
              <a:spcAft>
                <a:spcPts val="0"/>
              </a:spcAft>
              <a:buSzPts val="1600"/>
              <a:buAutoNum type="arabicPeriod"/>
            </a:pPr>
            <a:r>
              <a:rPr lang="en" sz="1600"/>
              <a:t>San Juan, Puerto Rico</a:t>
            </a:r>
            <a:endParaRPr sz="1600"/>
          </a:p>
          <a:p>
            <a:pPr marL="457200" lvl="0" indent="-330200" algn="l" rtl="0">
              <a:lnSpc>
                <a:spcPct val="115000"/>
              </a:lnSpc>
              <a:spcBef>
                <a:spcPts val="0"/>
              </a:spcBef>
              <a:spcAft>
                <a:spcPts val="0"/>
              </a:spcAft>
              <a:buSzPts val="1600"/>
              <a:buAutoNum type="arabicPeriod"/>
            </a:pPr>
            <a:r>
              <a:rPr lang="en" sz="1600"/>
              <a:t>Bronx, New York</a:t>
            </a:r>
            <a:endParaRPr sz="1600"/>
          </a:p>
        </p:txBody>
      </p:sp>
      <p:pic>
        <p:nvPicPr>
          <p:cNvPr id="285" name="Google Shape;285;p25"/>
          <p:cNvPicPr preferRelativeResize="0"/>
          <p:nvPr/>
        </p:nvPicPr>
        <p:blipFill rotWithShape="1">
          <a:blip r:embed="rId3">
            <a:alphaModFix/>
          </a:blip>
          <a:srcRect/>
          <a:stretch/>
        </p:blipFill>
        <p:spPr>
          <a:xfrm>
            <a:off x="3639000" y="1782475"/>
            <a:ext cx="5427723" cy="3069799"/>
          </a:xfrm>
          <a:prstGeom prst="rect">
            <a:avLst/>
          </a:prstGeom>
          <a:noFill/>
          <a:ln>
            <a:noFill/>
          </a:ln>
        </p:spPr>
      </p:pic>
      <p:sp>
        <p:nvSpPr>
          <p:cNvPr id="286" name="Google Shape;286;p25"/>
          <p:cNvSpPr txBox="1"/>
          <p:nvPr/>
        </p:nvSpPr>
        <p:spPr>
          <a:xfrm>
            <a:off x="264600" y="1143000"/>
            <a:ext cx="85677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Clr>
                <a:srgbClr val="000000"/>
              </a:buClr>
              <a:buSzPts val="1800"/>
              <a:buFont typeface="Arial"/>
              <a:buNone/>
            </a:pPr>
            <a:r>
              <a:rPr lang="en" sz="1800" b="0" i="0" u="none" strike="noStrike" cap="none">
                <a:solidFill>
                  <a:schemeClr val="accent3"/>
                </a:solidFill>
                <a:latin typeface="Proxima Nova"/>
                <a:ea typeface="Proxima Nova"/>
                <a:cs typeface="Proxima Nova"/>
                <a:sym typeface="Proxima Nova"/>
              </a:rPr>
              <a:t>The price of the car depends on the location and city.</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39285"/>
              <a:buFont typeface="Arial"/>
              <a:buNone/>
            </a:pPr>
            <a:r>
              <a:rPr lang="en"/>
              <a:t>Data Visualization - Python</a:t>
            </a:r>
            <a:endParaRPr/>
          </a:p>
        </p:txBody>
      </p:sp>
      <p:sp>
        <p:nvSpPr>
          <p:cNvPr id="292" name="Google Shape;292;p26"/>
          <p:cNvSpPr txBox="1">
            <a:spLocks noGrp="1"/>
          </p:cNvSpPr>
          <p:nvPr>
            <p:ph type="body" idx="1"/>
          </p:nvPr>
        </p:nvSpPr>
        <p:spPr>
          <a:xfrm>
            <a:off x="264913" y="1124250"/>
            <a:ext cx="27624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a:t>Effect of Days on market on the city fuel economy:</a:t>
            </a:r>
            <a:endParaRPr/>
          </a:p>
          <a:p>
            <a:pPr marL="0" lvl="0" indent="0" algn="l" rtl="0">
              <a:lnSpc>
                <a:spcPct val="115000"/>
              </a:lnSpc>
              <a:spcBef>
                <a:spcPts val="1200"/>
              </a:spcBef>
              <a:spcAft>
                <a:spcPts val="1200"/>
              </a:spcAft>
              <a:buSzPts val="1800"/>
              <a:buNone/>
            </a:pPr>
            <a:endParaRPr/>
          </a:p>
        </p:txBody>
      </p:sp>
      <p:pic>
        <p:nvPicPr>
          <p:cNvPr id="293" name="Google Shape;293;p26"/>
          <p:cNvPicPr preferRelativeResize="0"/>
          <p:nvPr/>
        </p:nvPicPr>
        <p:blipFill rotWithShape="1">
          <a:blip r:embed="rId3">
            <a:alphaModFix/>
          </a:blip>
          <a:srcRect/>
          <a:stretch/>
        </p:blipFill>
        <p:spPr>
          <a:xfrm>
            <a:off x="3770675" y="870000"/>
            <a:ext cx="4880202" cy="2538900"/>
          </a:xfrm>
          <a:prstGeom prst="rect">
            <a:avLst/>
          </a:prstGeom>
          <a:noFill/>
          <a:ln>
            <a:noFill/>
          </a:ln>
        </p:spPr>
      </p:pic>
      <p:pic>
        <p:nvPicPr>
          <p:cNvPr id="294" name="Google Shape;294;p26"/>
          <p:cNvPicPr preferRelativeResize="0"/>
          <p:nvPr/>
        </p:nvPicPr>
        <p:blipFill>
          <a:blip r:embed="rId4">
            <a:alphaModFix/>
          </a:blip>
          <a:stretch>
            <a:fillRect/>
          </a:stretch>
        </p:blipFill>
        <p:spPr>
          <a:xfrm>
            <a:off x="122225" y="2692600"/>
            <a:ext cx="3047775" cy="23672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4"/>
                                        </p:tgtEl>
                                        <p:attrNameLst>
                                          <p:attrName>style.visibility</p:attrName>
                                        </p:attrNameLst>
                                      </p:cBhvr>
                                      <p:to>
                                        <p:strVal val="visible"/>
                                      </p:to>
                                    </p:set>
                                    <p:animEffect transition="in" filter="dissolve">
                                      <p:cBhvr>
                                        <p:cTn id="7" dur="500"/>
                                        <p:tgtEl>
                                          <p:spTgt spid="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3"/>
          <p:cNvPicPr preferRelativeResize="0"/>
          <p:nvPr/>
        </p:nvPicPr>
        <p:blipFill rotWithShape="1">
          <a:blip r:embed="rId3">
            <a:alphaModFix/>
          </a:blip>
          <a:srcRect/>
          <a:stretch/>
        </p:blipFill>
        <p:spPr>
          <a:xfrm>
            <a:off x="1102825" y="2141250"/>
            <a:ext cx="6938348" cy="2808550"/>
          </a:xfrm>
          <a:prstGeom prst="rect">
            <a:avLst/>
          </a:prstGeom>
          <a:noFill/>
          <a:ln>
            <a:noFill/>
          </a:ln>
        </p:spPr>
      </p:pic>
      <p:sp>
        <p:nvSpPr>
          <p:cNvPr id="73" name="Google Shape;73;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200"/>
              <a:t>About the Dataset</a:t>
            </a:r>
            <a:endParaRPr sz="3200"/>
          </a:p>
        </p:txBody>
      </p:sp>
      <p:sp>
        <p:nvSpPr>
          <p:cNvPr id="74" name="Google Shape;74;p3"/>
          <p:cNvSpPr txBox="1">
            <a:spLocks noGrp="1"/>
          </p:cNvSpPr>
          <p:nvPr>
            <p:ph type="body" idx="1"/>
          </p:nvPr>
        </p:nvSpPr>
        <p:spPr>
          <a:xfrm>
            <a:off x="311700" y="1017725"/>
            <a:ext cx="8520600" cy="1098900"/>
          </a:xfrm>
          <a:prstGeom prst="rect">
            <a:avLst/>
          </a:prstGeom>
          <a:noFill/>
          <a:ln>
            <a:noFill/>
          </a:ln>
        </p:spPr>
        <p:txBody>
          <a:bodyPr spcFirstLastPara="1" wrap="square" lIns="91425" tIns="91425" rIns="91425" bIns="91425" anchor="t" anchorCtr="0">
            <a:spAutoFit/>
          </a:bodyPr>
          <a:lstStyle/>
          <a:p>
            <a:pPr marL="914400" lvl="0" indent="-342900" algn="l" rtl="0">
              <a:lnSpc>
                <a:spcPct val="115000"/>
              </a:lnSpc>
              <a:spcBef>
                <a:spcPts val="0"/>
              </a:spcBef>
              <a:spcAft>
                <a:spcPts val="0"/>
              </a:spcAft>
              <a:buSzPts val="1800"/>
              <a:buChar char="➢"/>
            </a:pPr>
            <a:r>
              <a:rPr lang="en"/>
              <a:t>Found on Kaggle</a:t>
            </a:r>
            <a:endParaRPr/>
          </a:p>
          <a:p>
            <a:pPr marL="914400" lvl="0" indent="-342900" algn="l" rtl="0">
              <a:lnSpc>
                <a:spcPct val="115000"/>
              </a:lnSpc>
              <a:spcBef>
                <a:spcPts val="0"/>
              </a:spcBef>
              <a:spcAft>
                <a:spcPts val="0"/>
              </a:spcAft>
              <a:buSzPts val="1800"/>
              <a:buChar char="➢"/>
            </a:pPr>
            <a:r>
              <a:rPr lang="en"/>
              <a:t>Data retrieved from Craigslist</a:t>
            </a:r>
            <a:endParaRPr/>
          </a:p>
          <a:p>
            <a:pPr marL="914400" lvl="0" indent="-342900" algn="l" rtl="0">
              <a:lnSpc>
                <a:spcPct val="115000"/>
              </a:lnSpc>
              <a:spcBef>
                <a:spcPts val="0"/>
              </a:spcBef>
              <a:spcAft>
                <a:spcPts val="0"/>
              </a:spcAft>
              <a:buSzPts val="1800"/>
              <a:buChar char="➢"/>
            </a:pPr>
            <a:r>
              <a:rPr lang="en"/>
              <a:t>Over 3 million rows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Data visualization - Python</a:t>
            </a:r>
            <a:endParaRPr/>
          </a:p>
        </p:txBody>
      </p:sp>
      <p:sp>
        <p:nvSpPr>
          <p:cNvPr id="300" name="Google Shape;300;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a:t>Color on Demand </a:t>
            </a:r>
            <a:endParaRPr/>
          </a:p>
          <a:p>
            <a:pPr marL="457200" lvl="0" indent="-342900" algn="l" rtl="0">
              <a:lnSpc>
                <a:spcPct val="115000"/>
              </a:lnSpc>
              <a:spcBef>
                <a:spcPts val="1200"/>
              </a:spcBef>
              <a:spcAft>
                <a:spcPts val="0"/>
              </a:spcAft>
              <a:buSzPts val="1800"/>
              <a:buAutoNum type="arabicPeriod"/>
            </a:pPr>
            <a:r>
              <a:rPr lang="en"/>
              <a:t>White</a:t>
            </a:r>
            <a:endParaRPr/>
          </a:p>
          <a:p>
            <a:pPr marL="457200" lvl="0" indent="-342900" algn="l" rtl="0">
              <a:lnSpc>
                <a:spcPct val="115000"/>
              </a:lnSpc>
              <a:spcBef>
                <a:spcPts val="0"/>
              </a:spcBef>
              <a:spcAft>
                <a:spcPts val="0"/>
              </a:spcAft>
              <a:buSzPts val="1800"/>
              <a:buAutoNum type="arabicPeriod"/>
            </a:pPr>
            <a:r>
              <a:rPr lang="en"/>
              <a:t>Black</a:t>
            </a:r>
            <a:endParaRPr/>
          </a:p>
        </p:txBody>
      </p:sp>
      <p:pic>
        <p:nvPicPr>
          <p:cNvPr id="301" name="Google Shape;301;p27"/>
          <p:cNvPicPr preferRelativeResize="0"/>
          <p:nvPr/>
        </p:nvPicPr>
        <p:blipFill rotWithShape="1">
          <a:blip r:embed="rId3">
            <a:alphaModFix/>
          </a:blip>
          <a:srcRect/>
          <a:stretch/>
        </p:blipFill>
        <p:spPr>
          <a:xfrm>
            <a:off x="4112000" y="1312687"/>
            <a:ext cx="4720300" cy="3095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Data Visualization - Tableau</a:t>
            </a:r>
            <a:endParaRPr/>
          </a:p>
        </p:txBody>
      </p:sp>
      <p:sp>
        <p:nvSpPr>
          <p:cNvPr id="307" name="Google Shape;307;p32"/>
          <p:cNvSpPr txBox="1">
            <a:spLocks noGrp="1"/>
          </p:cNvSpPr>
          <p:nvPr>
            <p:ph type="body" idx="1"/>
          </p:nvPr>
        </p:nvSpPr>
        <p:spPr>
          <a:xfrm>
            <a:off x="311700" y="2074850"/>
            <a:ext cx="3642300" cy="200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SzPts val="1800"/>
              <a:buNone/>
            </a:pPr>
            <a:r>
              <a:rPr lang="en" sz="1600"/>
              <a:t>Key Insights:</a:t>
            </a:r>
            <a:endParaRPr sz="1600"/>
          </a:p>
          <a:p>
            <a:pPr marL="457200" lvl="0" indent="-330200" algn="l" rtl="0">
              <a:lnSpc>
                <a:spcPct val="115000"/>
              </a:lnSpc>
              <a:spcBef>
                <a:spcPts val="1200"/>
              </a:spcBef>
              <a:spcAft>
                <a:spcPts val="0"/>
              </a:spcAft>
              <a:buSzPts val="1600"/>
              <a:buChar char="-"/>
            </a:pPr>
            <a:r>
              <a:rPr lang="en" sz="1600"/>
              <a:t>Used cars on the US market exponentially increased </a:t>
            </a:r>
            <a:endParaRPr sz="1600"/>
          </a:p>
          <a:p>
            <a:pPr marL="457200" lvl="0" indent="-330200" algn="l" rtl="0">
              <a:lnSpc>
                <a:spcPct val="115000"/>
              </a:lnSpc>
              <a:spcBef>
                <a:spcPts val="0"/>
              </a:spcBef>
              <a:spcAft>
                <a:spcPts val="0"/>
              </a:spcAft>
              <a:buSzPts val="1600"/>
              <a:buChar char="-"/>
            </a:pPr>
            <a:r>
              <a:rPr lang="en" sz="1600"/>
              <a:t>Smaller share for market leaders</a:t>
            </a:r>
            <a:endParaRPr sz="1600"/>
          </a:p>
          <a:p>
            <a:pPr marL="457200" lvl="0" indent="-330200" algn="l" rtl="0">
              <a:lnSpc>
                <a:spcPct val="115000"/>
              </a:lnSpc>
              <a:spcBef>
                <a:spcPts val="0"/>
              </a:spcBef>
              <a:spcAft>
                <a:spcPts val="0"/>
              </a:spcAft>
              <a:buSzPts val="1600"/>
              <a:buChar char="-"/>
            </a:pPr>
            <a:r>
              <a:rPr lang="en" sz="1600"/>
              <a:t>White and black are popular colors</a:t>
            </a:r>
            <a:endParaRPr sz="1600"/>
          </a:p>
        </p:txBody>
      </p:sp>
      <p:pic>
        <p:nvPicPr>
          <p:cNvPr id="308" name="Google Shape;308;p32"/>
          <p:cNvPicPr preferRelativeResize="0"/>
          <p:nvPr/>
        </p:nvPicPr>
        <p:blipFill rotWithShape="1">
          <a:blip r:embed="rId3">
            <a:alphaModFix/>
          </a:blip>
          <a:srcRect/>
          <a:stretch/>
        </p:blipFill>
        <p:spPr>
          <a:xfrm>
            <a:off x="3816000" y="1255875"/>
            <a:ext cx="5063425" cy="3690649"/>
          </a:xfrm>
          <a:prstGeom prst="rect">
            <a:avLst/>
          </a:prstGeom>
          <a:noFill/>
          <a:ln>
            <a:noFill/>
          </a:ln>
        </p:spPr>
      </p:pic>
      <p:sp>
        <p:nvSpPr>
          <p:cNvPr id="309" name="Google Shape;309;p32"/>
          <p:cNvSpPr txBox="1"/>
          <p:nvPr/>
        </p:nvSpPr>
        <p:spPr>
          <a:xfrm>
            <a:off x="311700" y="941525"/>
            <a:ext cx="85206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Clr>
                <a:srgbClr val="000000"/>
              </a:buClr>
              <a:buSzPts val="1800"/>
              <a:buFont typeface="Arial"/>
              <a:buNone/>
            </a:pPr>
            <a:r>
              <a:rPr lang="en" sz="1800" b="0" i="0" u="none" strike="noStrike" cap="none">
                <a:solidFill>
                  <a:schemeClr val="accent3"/>
                </a:solidFill>
                <a:latin typeface="Proxima Nova"/>
                <a:ea typeface="Proxima Nova"/>
                <a:cs typeface="Proxima Nova"/>
                <a:sym typeface="Proxima Nova"/>
              </a:rPr>
              <a:t>Comparative dashboard of used cars on the market up until 2000 and after 2000</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Data Visualization - Python</a:t>
            </a:r>
            <a:endParaRPr/>
          </a:p>
        </p:txBody>
      </p:sp>
      <p:sp>
        <p:nvSpPr>
          <p:cNvPr id="315" name="Google Shape;315;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0"/>
              </a:spcAft>
              <a:buSzPts val="1800"/>
              <a:buNone/>
            </a:pPr>
            <a:r>
              <a:rPr lang="en"/>
              <a:t>3D graph with Overall </a:t>
            </a:r>
            <a:endParaRPr/>
          </a:p>
          <a:p>
            <a:pPr marL="0" lvl="0" indent="0" algn="l" rtl="0">
              <a:lnSpc>
                <a:spcPct val="115000"/>
              </a:lnSpc>
              <a:spcBef>
                <a:spcPts val="1200"/>
              </a:spcBef>
              <a:spcAft>
                <a:spcPts val="1200"/>
              </a:spcAft>
              <a:buSzPts val="1800"/>
              <a:buNone/>
            </a:pPr>
            <a:r>
              <a:rPr lang="en"/>
              <a:t>dataset information</a:t>
            </a:r>
            <a:endParaRPr/>
          </a:p>
        </p:txBody>
      </p:sp>
      <p:pic>
        <p:nvPicPr>
          <p:cNvPr id="316" name="Google Shape;316;p33"/>
          <p:cNvPicPr preferRelativeResize="0"/>
          <p:nvPr/>
        </p:nvPicPr>
        <p:blipFill>
          <a:blip r:embed="rId3">
            <a:alphaModFix/>
          </a:blip>
          <a:stretch>
            <a:fillRect/>
          </a:stretch>
        </p:blipFill>
        <p:spPr>
          <a:xfrm>
            <a:off x="3841200" y="1017725"/>
            <a:ext cx="5218175" cy="39926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1025afc8291_2_0"/>
          <p:cNvSpPr txBox="1">
            <a:spLocks noGrp="1"/>
          </p:cNvSpPr>
          <p:nvPr>
            <p:ph type="title"/>
          </p:nvPr>
        </p:nvSpPr>
        <p:spPr>
          <a:xfrm>
            <a:off x="584375" y="17238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30745"/>
              <a:buFont typeface="Arial"/>
              <a:buNone/>
            </a:pPr>
            <a:r>
              <a:rPr lang="en" sz="3220" b="1"/>
              <a:t>Web Application implementation in</a:t>
            </a:r>
            <a:endParaRPr sz="3220" b="1"/>
          </a:p>
          <a:p>
            <a:pPr marL="0" lvl="0" indent="0" algn="l" rtl="0">
              <a:spcBef>
                <a:spcPts val="0"/>
              </a:spcBef>
              <a:spcAft>
                <a:spcPts val="0"/>
              </a:spcAft>
              <a:buClr>
                <a:srgbClr val="000000"/>
              </a:buClr>
              <a:buSzPct val="30745"/>
              <a:buFont typeface="Arial"/>
              <a:buNone/>
            </a:pPr>
            <a:r>
              <a:rPr lang="en" sz="3220" b="1"/>
              <a:t> AWS</a:t>
            </a:r>
            <a:endParaRPr/>
          </a:p>
        </p:txBody>
      </p:sp>
      <p:sp>
        <p:nvSpPr>
          <p:cNvPr id="322" name="Google Shape;322;g1025afc8291_2_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grpSp>
        <p:nvGrpSpPr>
          <p:cNvPr id="327" name="Google Shape;327;g1025afc8291_2_26"/>
          <p:cNvGrpSpPr/>
          <p:nvPr/>
        </p:nvGrpSpPr>
        <p:grpSpPr>
          <a:xfrm>
            <a:off x="3890959" y="1144475"/>
            <a:ext cx="1518969" cy="3365950"/>
            <a:chOff x="3536817" y="1202925"/>
            <a:chExt cx="3305700" cy="3365950"/>
          </a:xfrm>
        </p:grpSpPr>
        <p:sp>
          <p:nvSpPr>
            <p:cNvPr id="328" name="Google Shape;328;g1025afc8291_2_26"/>
            <p:cNvSpPr/>
            <p:nvPr/>
          </p:nvSpPr>
          <p:spPr>
            <a:xfrm>
              <a:off x="3536817" y="1202925"/>
              <a:ext cx="3305700" cy="669000"/>
            </a:xfrm>
            <a:prstGeom prst="chevron">
              <a:avLst>
                <a:gd name="adj" fmla="val 50000"/>
              </a:avLst>
            </a:prstGeom>
            <a:solidFill>
              <a:srgbClr val="D8382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Roboto"/>
                  <a:ea typeface="Roboto"/>
                  <a:cs typeface="Roboto"/>
                  <a:sym typeface="Roboto"/>
                </a:rPr>
                <a:t>Step 3</a:t>
              </a:r>
              <a:endParaRPr dirty="0">
                <a:solidFill>
                  <a:srgbClr val="FFFFFF"/>
                </a:solidFill>
                <a:latin typeface="Roboto"/>
                <a:ea typeface="Roboto"/>
                <a:cs typeface="Roboto"/>
                <a:sym typeface="Roboto"/>
              </a:endParaRPr>
            </a:p>
          </p:txBody>
        </p:sp>
        <p:sp>
          <p:nvSpPr>
            <p:cNvPr id="329" name="Google Shape;329;g1025afc8291_2_26"/>
            <p:cNvSpPr txBox="1"/>
            <p:nvPr/>
          </p:nvSpPr>
          <p:spPr>
            <a:xfrm>
              <a:off x="3797041" y="195317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Load the code related to the website and give static website permissions</a:t>
              </a:r>
              <a:endParaRPr sz="1200">
                <a:latin typeface="Roboto"/>
                <a:ea typeface="Roboto"/>
                <a:cs typeface="Roboto"/>
                <a:sym typeface="Roboto"/>
              </a:endParaRPr>
            </a:p>
          </p:txBody>
        </p:sp>
      </p:grpSp>
      <p:grpSp>
        <p:nvGrpSpPr>
          <p:cNvPr id="330" name="Google Shape;330;g1025afc8291_2_26"/>
          <p:cNvGrpSpPr/>
          <p:nvPr/>
        </p:nvGrpSpPr>
        <p:grpSpPr>
          <a:xfrm>
            <a:off x="311700" y="1144479"/>
            <a:ext cx="1961081" cy="3482836"/>
            <a:chOff x="0" y="1189989"/>
            <a:chExt cx="3546900" cy="3482836"/>
          </a:xfrm>
        </p:grpSpPr>
        <p:sp>
          <p:nvSpPr>
            <p:cNvPr id="331" name="Google Shape;331;g1025afc8291_2_26"/>
            <p:cNvSpPr/>
            <p:nvPr/>
          </p:nvSpPr>
          <p:spPr>
            <a:xfrm>
              <a:off x="0" y="1189989"/>
              <a:ext cx="3546900" cy="669000"/>
            </a:xfrm>
            <a:prstGeom prst="homePlate">
              <a:avLst>
                <a:gd name="adj" fmla="val 50000"/>
              </a:avLst>
            </a:prstGeom>
            <a:solidFill>
              <a:srgbClr val="8020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Roboto"/>
                  <a:ea typeface="Roboto"/>
                  <a:cs typeface="Roboto"/>
                  <a:sym typeface="Roboto"/>
                </a:rPr>
                <a:t>Step 1</a:t>
              </a:r>
              <a:endParaRPr dirty="0">
                <a:solidFill>
                  <a:srgbClr val="FFFFFF"/>
                </a:solidFill>
                <a:latin typeface="Roboto"/>
                <a:ea typeface="Roboto"/>
                <a:cs typeface="Roboto"/>
                <a:sym typeface="Roboto"/>
              </a:endParaRPr>
            </a:p>
          </p:txBody>
        </p:sp>
        <p:sp>
          <p:nvSpPr>
            <p:cNvPr id="332" name="Google Shape;332;g1025afc8291_2_26"/>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Register for a domain</a:t>
              </a:r>
              <a:endParaRPr sz="1200">
                <a:latin typeface="Roboto"/>
                <a:ea typeface="Roboto"/>
                <a:cs typeface="Roboto"/>
                <a:sym typeface="Roboto"/>
              </a:endParaRPr>
            </a:p>
          </p:txBody>
        </p:sp>
      </p:grpSp>
      <p:grpSp>
        <p:nvGrpSpPr>
          <p:cNvPr id="333" name="Google Shape;333;g1025afc8291_2_26"/>
          <p:cNvGrpSpPr/>
          <p:nvPr/>
        </p:nvGrpSpPr>
        <p:grpSpPr>
          <a:xfrm>
            <a:off x="2148601" y="1144475"/>
            <a:ext cx="1843919" cy="3365950"/>
            <a:chOff x="1812404" y="1202925"/>
            <a:chExt cx="3305700" cy="3365950"/>
          </a:xfrm>
        </p:grpSpPr>
        <p:sp>
          <p:nvSpPr>
            <p:cNvPr id="334" name="Google Shape;334;g1025afc8291_2_26"/>
            <p:cNvSpPr/>
            <p:nvPr/>
          </p:nvSpPr>
          <p:spPr>
            <a:xfrm>
              <a:off x="1812404" y="1202925"/>
              <a:ext cx="3305700" cy="669000"/>
            </a:xfrm>
            <a:prstGeom prst="chevron">
              <a:avLst>
                <a:gd name="adj" fmla="val 50000"/>
              </a:avLst>
            </a:prstGeom>
            <a:solidFill>
              <a:srgbClr val="B02C2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Step 2</a:t>
              </a:r>
              <a:endParaRPr>
                <a:solidFill>
                  <a:srgbClr val="FFFFFF"/>
                </a:solidFill>
                <a:latin typeface="Roboto"/>
                <a:ea typeface="Roboto"/>
                <a:cs typeface="Roboto"/>
                <a:sym typeface="Roboto"/>
              </a:endParaRPr>
            </a:p>
          </p:txBody>
        </p:sp>
        <p:sp>
          <p:nvSpPr>
            <p:cNvPr id="335" name="Google Shape;335;g1025afc8291_2_26"/>
            <p:cNvSpPr txBox="1"/>
            <p:nvPr/>
          </p:nvSpPr>
          <p:spPr>
            <a:xfrm>
              <a:off x="2078896" y="195317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Create the S3 buckets for domain and subdomain </a:t>
              </a:r>
              <a:endParaRPr sz="1200">
                <a:latin typeface="Roboto"/>
                <a:ea typeface="Roboto"/>
                <a:cs typeface="Roboto"/>
                <a:sym typeface="Roboto"/>
              </a:endParaRPr>
            </a:p>
          </p:txBody>
        </p:sp>
      </p:grpSp>
      <p:grpSp>
        <p:nvGrpSpPr>
          <p:cNvPr id="336" name="Google Shape;336;g1025afc8291_2_26"/>
          <p:cNvGrpSpPr/>
          <p:nvPr/>
        </p:nvGrpSpPr>
        <p:grpSpPr>
          <a:xfrm>
            <a:off x="5175844" y="1121725"/>
            <a:ext cx="1753046" cy="3388700"/>
            <a:chOff x="3797041" y="1180175"/>
            <a:chExt cx="3815116" cy="3388700"/>
          </a:xfrm>
        </p:grpSpPr>
        <p:sp>
          <p:nvSpPr>
            <p:cNvPr id="337" name="Google Shape;337;g1025afc8291_2_26"/>
            <p:cNvSpPr/>
            <p:nvPr/>
          </p:nvSpPr>
          <p:spPr>
            <a:xfrm>
              <a:off x="4306458" y="1180175"/>
              <a:ext cx="3305700" cy="669000"/>
            </a:xfrm>
            <a:prstGeom prst="chevron">
              <a:avLst>
                <a:gd name="adj" fmla="val 50000"/>
              </a:avLst>
            </a:prstGeom>
            <a:solidFill>
              <a:srgbClr val="D8382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Step 4</a:t>
              </a:r>
              <a:endParaRPr>
                <a:solidFill>
                  <a:srgbClr val="FFFFFF"/>
                </a:solidFill>
                <a:latin typeface="Roboto"/>
                <a:ea typeface="Roboto"/>
                <a:cs typeface="Roboto"/>
                <a:sym typeface="Roboto"/>
              </a:endParaRPr>
            </a:p>
          </p:txBody>
        </p:sp>
        <p:sp>
          <p:nvSpPr>
            <p:cNvPr id="338" name="Google Shape;338;g1025afc8291_2_26"/>
            <p:cNvSpPr txBox="1"/>
            <p:nvPr/>
          </p:nvSpPr>
          <p:spPr>
            <a:xfrm>
              <a:off x="3797041" y="195317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latin typeface="Roboto"/>
                  <a:ea typeface="Roboto"/>
                  <a:cs typeface="Roboto"/>
                  <a:sym typeface="Roboto"/>
                </a:rPr>
                <a:t>Testing</a:t>
              </a:r>
              <a:endParaRPr sz="1200" dirty="0">
                <a:latin typeface="Roboto"/>
                <a:ea typeface="Roboto"/>
                <a:cs typeface="Roboto"/>
                <a:sym typeface="Robot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1025afc8291_2_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Domain name- sjsudatabusters</a:t>
            </a:r>
            <a:endParaRPr/>
          </a:p>
          <a:p>
            <a:pPr marL="0" lvl="0" indent="0" algn="l" rtl="0">
              <a:spcBef>
                <a:spcPts val="1200"/>
              </a:spcBef>
              <a:spcAft>
                <a:spcPts val="0"/>
              </a:spcAft>
              <a:buNone/>
            </a:pPr>
            <a:endParaRPr/>
          </a:p>
          <a:p>
            <a:pPr marL="0" lvl="0" indent="0" algn="l" rtl="0">
              <a:spcBef>
                <a:spcPts val="1200"/>
              </a:spcBef>
              <a:spcAft>
                <a:spcPts val="0"/>
              </a:spcAft>
              <a:buNone/>
            </a:pPr>
            <a:r>
              <a:rPr lang="en"/>
              <a:t>Buckets created :</a:t>
            </a:r>
            <a:endParaRPr/>
          </a:p>
          <a:p>
            <a:pPr marL="457200" lvl="0" indent="-342900" algn="l" rtl="0">
              <a:spcBef>
                <a:spcPts val="1200"/>
              </a:spcBef>
              <a:spcAft>
                <a:spcPts val="0"/>
              </a:spcAft>
              <a:buSzPts val="1800"/>
              <a:buAutoNum type="arabicPeriod"/>
            </a:pPr>
            <a:r>
              <a:rPr lang="en"/>
              <a:t> sjsudatabusters.com</a:t>
            </a:r>
            <a:endParaRPr/>
          </a:p>
          <a:p>
            <a:pPr marL="457200" lvl="0" indent="-342900" algn="l" rtl="0">
              <a:spcBef>
                <a:spcPts val="0"/>
              </a:spcBef>
              <a:spcAft>
                <a:spcPts val="0"/>
              </a:spcAft>
              <a:buSzPts val="1800"/>
              <a:buAutoNum type="arabicPeriod"/>
            </a:pPr>
            <a:r>
              <a:rPr lang="en"/>
              <a:t>www.sjsudatabusters.com</a:t>
            </a:r>
            <a:endParaRPr/>
          </a:p>
        </p:txBody>
      </p:sp>
      <p:pic>
        <p:nvPicPr>
          <p:cNvPr id="344" name="Google Shape;344;g1025afc8291_2_5"/>
          <p:cNvPicPr preferRelativeResize="0"/>
          <p:nvPr/>
        </p:nvPicPr>
        <p:blipFill>
          <a:blip r:embed="rId3">
            <a:alphaModFix/>
          </a:blip>
          <a:stretch>
            <a:fillRect/>
          </a:stretch>
        </p:blipFill>
        <p:spPr>
          <a:xfrm>
            <a:off x="3676475" y="1589150"/>
            <a:ext cx="5317075" cy="27408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g1025afc8291_2_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50" name="Google Shape;350;g1025afc8291_2_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dirty="0">
                <a:solidFill>
                  <a:schemeClr val="accent5"/>
                </a:solidFill>
                <a:hlinkClick r:id="rId3">
                  <a:extLst>
                    <a:ext uri="{A12FA001-AC4F-418D-AE19-62706E023703}">
                      <ahyp:hlinkClr xmlns:ahyp="http://schemas.microsoft.com/office/drawing/2018/hyperlinkcolor" val="tx"/>
                    </a:ext>
                  </a:extLst>
                </a:hlinkClick>
              </a:rPr>
              <a:t>http://sjsudatabusters.com.s3-website-us-west-1.amazonaws.com</a:t>
            </a:r>
            <a:endParaRPr dirty="0"/>
          </a:p>
          <a:p>
            <a:pPr marL="0" lvl="0" indent="0" algn="l" rtl="0">
              <a:spcBef>
                <a:spcPts val="1200"/>
              </a:spcBef>
              <a:spcAft>
                <a:spcPts val="0"/>
              </a:spcAft>
              <a:buNone/>
            </a:pPr>
            <a:endParaRPr dirty="0"/>
          </a:p>
        </p:txBody>
      </p:sp>
      <p:pic>
        <p:nvPicPr>
          <p:cNvPr id="351" name="Google Shape;351;g1025afc8291_2_11"/>
          <p:cNvPicPr preferRelativeResize="0"/>
          <p:nvPr/>
        </p:nvPicPr>
        <p:blipFill>
          <a:blip r:embed="rId4">
            <a:alphaModFix/>
          </a:blip>
          <a:stretch>
            <a:fillRect/>
          </a:stretch>
        </p:blipFill>
        <p:spPr>
          <a:xfrm>
            <a:off x="451375" y="1774375"/>
            <a:ext cx="7701124" cy="3000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g1025afc8291_2_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PRE OWNED CARS WEBSITE</a:t>
            </a:r>
            <a:endParaRPr/>
          </a:p>
          <a:p>
            <a:pPr marL="0" lvl="0" indent="0" algn="l" rtl="0">
              <a:spcBef>
                <a:spcPts val="0"/>
              </a:spcBef>
              <a:spcAft>
                <a:spcPts val="0"/>
              </a:spcAft>
              <a:buNone/>
            </a:pPr>
            <a:endParaRPr/>
          </a:p>
        </p:txBody>
      </p:sp>
      <p:pic>
        <p:nvPicPr>
          <p:cNvPr id="357" name="Google Shape;357;g1025afc8291_2_16"/>
          <p:cNvPicPr preferRelativeResize="0"/>
          <p:nvPr/>
        </p:nvPicPr>
        <p:blipFill>
          <a:blip r:embed="rId3">
            <a:alphaModFix/>
          </a:blip>
          <a:stretch>
            <a:fillRect/>
          </a:stretch>
        </p:blipFill>
        <p:spPr>
          <a:xfrm>
            <a:off x="1554300" y="1152475"/>
            <a:ext cx="6939500" cy="35206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200"/>
              <a:t>Conclusion</a:t>
            </a:r>
            <a:endParaRPr sz="3200"/>
          </a:p>
        </p:txBody>
      </p:sp>
      <p:sp>
        <p:nvSpPr>
          <p:cNvPr id="363" name="Google Shape;363;p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a:t>The price of the car depends on the below main factors.</a:t>
            </a:r>
            <a:endParaRPr/>
          </a:p>
          <a:p>
            <a:pPr marL="457200" lvl="0" indent="-342900" algn="l" rtl="0">
              <a:lnSpc>
                <a:spcPct val="115000"/>
              </a:lnSpc>
              <a:spcBef>
                <a:spcPts val="1200"/>
              </a:spcBef>
              <a:spcAft>
                <a:spcPts val="0"/>
              </a:spcAft>
              <a:buSzPts val="1800"/>
              <a:buAutoNum type="arabicPeriod"/>
            </a:pPr>
            <a:r>
              <a:rPr lang="en"/>
              <a:t>Milage</a:t>
            </a:r>
            <a:endParaRPr/>
          </a:p>
          <a:p>
            <a:pPr marL="457200" lvl="0" indent="-342900" algn="l" rtl="0">
              <a:lnSpc>
                <a:spcPct val="115000"/>
              </a:lnSpc>
              <a:spcBef>
                <a:spcPts val="0"/>
              </a:spcBef>
              <a:spcAft>
                <a:spcPts val="0"/>
              </a:spcAft>
              <a:buSzPts val="1800"/>
              <a:buAutoNum type="arabicPeriod"/>
            </a:pPr>
            <a:r>
              <a:rPr lang="en"/>
              <a:t>Accident</a:t>
            </a:r>
            <a:endParaRPr/>
          </a:p>
          <a:p>
            <a:pPr marL="457200" lvl="0" indent="-342900" algn="l" rtl="0">
              <a:lnSpc>
                <a:spcPct val="115000"/>
              </a:lnSpc>
              <a:spcBef>
                <a:spcPts val="0"/>
              </a:spcBef>
              <a:spcAft>
                <a:spcPts val="0"/>
              </a:spcAft>
              <a:buSzPts val="1800"/>
              <a:buAutoNum type="arabicPeriod"/>
            </a:pPr>
            <a:r>
              <a:rPr lang="en"/>
              <a:t>Make name</a:t>
            </a:r>
            <a:endParaRPr/>
          </a:p>
          <a:p>
            <a:pPr marL="457200" lvl="0" indent="-342900" algn="l" rtl="0">
              <a:lnSpc>
                <a:spcPct val="115000"/>
              </a:lnSpc>
              <a:spcBef>
                <a:spcPts val="0"/>
              </a:spcBef>
              <a:spcAft>
                <a:spcPts val="0"/>
              </a:spcAft>
              <a:buSzPts val="1800"/>
              <a:buAutoNum type="arabicPeriod"/>
            </a:pPr>
            <a:r>
              <a:rPr lang="en"/>
              <a:t>Model</a:t>
            </a:r>
            <a:endParaRPr/>
          </a:p>
          <a:p>
            <a:pPr marL="457200" lvl="0" indent="-342900" algn="l" rtl="0">
              <a:lnSpc>
                <a:spcPct val="115000"/>
              </a:lnSpc>
              <a:spcBef>
                <a:spcPts val="0"/>
              </a:spcBef>
              <a:spcAft>
                <a:spcPts val="0"/>
              </a:spcAft>
              <a:buSzPts val="1800"/>
              <a:buAutoNum type="arabicPeriod"/>
            </a:pPr>
            <a:r>
              <a:rPr lang="en"/>
              <a:t>Location</a:t>
            </a:r>
            <a:endParaRPr/>
          </a:p>
          <a:p>
            <a:pPr marL="457200" lvl="0" indent="-342900" algn="l" rtl="0">
              <a:lnSpc>
                <a:spcPct val="115000"/>
              </a:lnSpc>
              <a:spcBef>
                <a:spcPts val="0"/>
              </a:spcBef>
              <a:spcAft>
                <a:spcPts val="0"/>
              </a:spcAft>
              <a:buSzPts val="1800"/>
              <a:buAutoNum type="arabicPeriod"/>
            </a:pPr>
            <a:r>
              <a:rPr lang="en"/>
              <a:t>Exterior Color</a:t>
            </a:r>
            <a:endParaRPr/>
          </a:p>
          <a:p>
            <a:pPr marL="457200" lvl="0" indent="-342900" algn="l" rtl="0">
              <a:lnSpc>
                <a:spcPct val="115000"/>
              </a:lnSpc>
              <a:spcBef>
                <a:spcPts val="0"/>
              </a:spcBef>
              <a:spcAft>
                <a:spcPts val="0"/>
              </a:spcAft>
              <a:buSzPts val="1800"/>
              <a:buAutoNum type="arabicPeriod"/>
            </a:pPr>
            <a:r>
              <a:rPr lang="en"/>
              <a:t>Number of days in the market</a:t>
            </a:r>
            <a:endParaRPr/>
          </a:p>
          <a:p>
            <a:pPr marL="457200" lvl="0" indent="-342900" algn="l" rtl="0">
              <a:lnSpc>
                <a:spcPct val="115000"/>
              </a:lnSpc>
              <a:spcBef>
                <a:spcPts val="0"/>
              </a:spcBef>
              <a:spcAft>
                <a:spcPts val="0"/>
              </a:spcAft>
              <a:buSzPts val="1800"/>
              <a:buAutoNum type="arabicPeriod"/>
            </a:pPr>
            <a:r>
              <a:rPr lang="en"/>
              <a:t>Fuel type</a:t>
            </a:r>
            <a:endParaRPr/>
          </a:p>
          <a:p>
            <a:pPr marL="457200" lvl="0" indent="0" algn="l" rtl="0">
              <a:lnSpc>
                <a:spcPct val="115000"/>
              </a:lnSpc>
              <a:spcBef>
                <a:spcPts val="1200"/>
              </a:spcBef>
              <a:spcAft>
                <a:spcPts val="1200"/>
              </a:spcAft>
              <a:buSzPts val="18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5"/>
          <p:cNvSpPr txBox="1">
            <a:spLocks noGrp="1"/>
          </p:cNvSpPr>
          <p:nvPr>
            <p:ph type="title"/>
          </p:nvPr>
        </p:nvSpPr>
        <p:spPr>
          <a:xfrm>
            <a:off x="510450" y="2057400"/>
            <a:ext cx="8123100" cy="7788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3600"/>
              <a:buNone/>
            </a:pPr>
            <a:r>
              <a:rPr lang="en"/>
              <a:t>Thank you :)</a:t>
            </a:r>
            <a:endParaRPr/>
          </a:p>
        </p:txBody>
      </p:sp>
      <p:pic>
        <p:nvPicPr>
          <p:cNvPr id="369" name="Google Shape;369;p35"/>
          <p:cNvPicPr preferRelativeResize="0"/>
          <p:nvPr/>
        </p:nvPicPr>
        <p:blipFill rotWithShape="1">
          <a:blip r:embed="rId3">
            <a:alphaModFix/>
          </a:blip>
          <a:srcRect l="9526" b="5204"/>
          <a:stretch/>
        </p:blipFill>
        <p:spPr>
          <a:xfrm>
            <a:off x="4572000" y="0"/>
            <a:ext cx="4650500"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3200"/>
              <a:t>Data Cleaning</a:t>
            </a:r>
            <a:endParaRPr sz="3200"/>
          </a:p>
          <a:p>
            <a:pPr marL="0" lvl="0" indent="0" algn="l" rtl="0">
              <a:lnSpc>
                <a:spcPct val="100000"/>
              </a:lnSpc>
              <a:spcBef>
                <a:spcPts val="0"/>
              </a:spcBef>
              <a:spcAft>
                <a:spcPts val="0"/>
              </a:spcAft>
              <a:buSzPts val="990"/>
              <a:buNone/>
            </a:pPr>
            <a:endParaRPr sz="3200"/>
          </a:p>
          <a:p>
            <a:pPr marL="0" lvl="0" indent="0" algn="l" rtl="0">
              <a:lnSpc>
                <a:spcPct val="100000"/>
              </a:lnSpc>
              <a:spcBef>
                <a:spcPts val="0"/>
              </a:spcBef>
              <a:spcAft>
                <a:spcPts val="0"/>
              </a:spcAft>
              <a:buSzPts val="990"/>
              <a:buNone/>
            </a:pPr>
            <a:endParaRPr sz="3200"/>
          </a:p>
        </p:txBody>
      </p:sp>
      <p:sp>
        <p:nvSpPr>
          <p:cNvPr id="80" name="Google Shape;80;p4"/>
          <p:cNvSpPr txBox="1">
            <a:spLocks noGrp="1"/>
          </p:cNvSpPr>
          <p:nvPr>
            <p:ph type="body" idx="1"/>
          </p:nvPr>
        </p:nvSpPr>
        <p:spPr>
          <a:xfrm>
            <a:off x="311700" y="2003700"/>
            <a:ext cx="3292800" cy="2793000"/>
          </a:xfrm>
          <a:prstGeom prst="rect">
            <a:avLst/>
          </a:prstGeom>
          <a:noFill/>
          <a:ln>
            <a:noFill/>
          </a:ln>
        </p:spPr>
        <p:txBody>
          <a:bodyPr spcFirstLastPara="1" wrap="square" lIns="91425" tIns="91425" rIns="91425" bIns="91425" anchor="t" anchorCtr="0">
            <a:normAutofit/>
          </a:bodyPr>
          <a:lstStyle/>
          <a:p>
            <a:pPr marL="342900" lvl="0" indent="-317500" algn="l" rtl="0">
              <a:lnSpc>
                <a:spcPct val="90000"/>
              </a:lnSpc>
              <a:spcBef>
                <a:spcPts val="0"/>
              </a:spcBef>
              <a:spcAft>
                <a:spcPts val="0"/>
              </a:spcAft>
              <a:buClr>
                <a:srgbClr val="000000"/>
              </a:buClr>
              <a:buSzPts val="1400"/>
              <a:buFont typeface="Arial"/>
              <a:buAutoNum type="arabicPeriod"/>
            </a:pPr>
            <a:r>
              <a:rPr lang="en"/>
              <a:t>Removing bad rows: </a:t>
            </a:r>
            <a:br>
              <a:rPr lang="en"/>
            </a:br>
            <a:r>
              <a:rPr lang="en"/>
              <a:t>From 3 million records to ~ 1 million</a:t>
            </a:r>
            <a:endParaRPr/>
          </a:p>
          <a:p>
            <a:pPr marL="342900" lvl="0" indent="-228600" algn="l" rtl="0">
              <a:lnSpc>
                <a:spcPct val="90000"/>
              </a:lnSpc>
              <a:spcBef>
                <a:spcPts val="0"/>
              </a:spcBef>
              <a:spcAft>
                <a:spcPts val="0"/>
              </a:spcAft>
              <a:buSzPts val="1800"/>
              <a:buNone/>
            </a:pPr>
            <a:endParaRPr/>
          </a:p>
          <a:p>
            <a:pPr marL="342900" lvl="0" indent="-317500" algn="l" rtl="0">
              <a:lnSpc>
                <a:spcPct val="90000"/>
              </a:lnSpc>
              <a:spcBef>
                <a:spcPts val="0"/>
              </a:spcBef>
              <a:spcAft>
                <a:spcPts val="0"/>
              </a:spcAft>
              <a:buClr>
                <a:srgbClr val="000000"/>
              </a:buClr>
              <a:buSzPts val="1400"/>
              <a:buFont typeface="Arial"/>
              <a:buAutoNum type="arabicPeriod"/>
            </a:pPr>
            <a:r>
              <a:rPr lang="en"/>
              <a:t>Deleting duplicate car IDs</a:t>
            </a:r>
            <a:endParaRPr/>
          </a:p>
          <a:p>
            <a:pPr marL="342900" lvl="0" indent="-228600" algn="l" rtl="0">
              <a:lnSpc>
                <a:spcPct val="90000"/>
              </a:lnSpc>
              <a:spcBef>
                <a:spcPts val="0"/>
              </a:spcBef>
              <a:spcAft>
                <a:spcPts val="0"/>
              </a:spcAft>
              <a:buSzPts val="1800"/>
              <a:buNone/>
            </a:pPr>
            <a:endParaRPr/>
          </a:p>
          <a:p>
            <a:pPr marL="342900" lvl="0" indent="-317500" algn="l" rtl="0">
              <a:lnSpc>
                <a:spcPct val="90000"/>
              </a:lnSpc>
              <a:spcBef>
                <a:spcPts val="0"/>
              </a:spcBef>
              <a:spcAft>
                <a:spcPts val="0"/>
              </a:spcAft>
              <a:buClr>
                <a:srgbClr val="000000"/>
              </a:buClr>
              <a:buSzPts val="1400"/>
              <a:buFont typeface="Arial"/>
              <a:buAutoNum type="arabicPeriod"/>
            </a:pPr>
            <a:r>
              <a:rPr lang="en"/>
              <a:t>Dropping irrelevant columns to our analysis</a:t>
            </a:r>
            <a:endParaRPr/>
          </a:p>
        </p:txBody>
      </p:sp>
      <p:pic>
        <p:nvPicPr>
          <p:cNvPr id="81" name="Google Shape;81;p4"/>
          <p:cNvPicPr preferRelativeResize="0"/>
          <p:nvPr/>
        </p:nvPicPr>
        <p:blipFill rotWithShape="1">
          <a:blip r:embed="rId3">
            <a:alphaModFix/>
          </a:blip>
          <a:srcRect l="4141"/>
          <a:stretch/>
        </p:blipFill>
        <p:spPr>
          <a:xfrm>
            <a:off x="3604500" y="2133075"/>
            <a:ext cx="5227725" cy="2534250"/>
          </a:xfrm>
          <a:prstGeom prst="rect">
            <a:avLst/>
          </a:prstGeom>
          <a:noFill/>
          <a:ln>
            <a:noFill/>
          </a:ln>
        </p:spPr>
      </p:pic>
      <p:sp>
        <p:nvSpPr>
          <p:cNvPr id="82" name="Google Shape;82;p4"/>
          <p:cNvSpPr txBox="1"/>
          <p:nvPr/>
        </p:nvSpPr>
        <p:spPr>
          <a:xfrm>
            <a:off x="311700" y="1238600"/>
            <a:ext cx="8520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chemeClr val="accent3"/>
                </a:solidFill>
                <a:latin typeface="Proxima Nova"/>
                <a:ea typeface="Proxima Nova"/>
                <a:cs typeface="Proxima Nova"/>
                <a:sym typeface="Proxima Nova"/>
              </a:rPr>
              <a:t>Steps carried out to clean and wrangle the dataset: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References</a:t>
            </a:r>
            <a:endParaRPr/>
          </a:p>
        </p:txBody>
      </p:sp>
      <p:sp>
        <p:nvSpPr>
          <p:cNvPr id="375" name="Google Shape;375;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just" rtl="0">
              <a:lnSpc>
                <a:spcPct val="115000"/>
              </a:lnSpc>
              <a:spcBef>
                <a:spcPts val="0"/>
              </a:spcBef>
              <a:spcAft>
                <a:spcPts val="0"/>
              </a:spcAft>
              <a:buSzPts val="1800"/>
              <a:buNone/>
            </a:pPr>
            <a:r>
              <a:rPr lang="en" sz="1200">
                <a:solidFill>
                  <a:schemeClr val="dk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https://www.kaggle.com/ananaymital/us-used-cars-dataset?select=used_cars_data.csv</a:t>
            </a:r>
            <a:endParaRPr sz="1200">
              <a:solidFill>
                <a:schemeClr val="dk1"/>
              </a:solidFill>
              <a:latin typeface="Arial"/>
              <a:ea typeface="Arial"/>
              <a:cs typeface="Arial"/>
              <a:sym typeface="Arial"/>
            </a:endParaRPr>
          </a:p>
          <a:p>
            <a:pPr marL="0" lvl="0" indent="0" algn="just" rtl="0">
              <a:lnSpc>
                <a:spcPct val="115000"/>
              </a:lnSpc>
              <a:spcBef>
                <a:spcPts val="0"/>
              </a:spcBef>
              <a:spcAft>
                <a:spcPts val="0"/>
              </a:spcAft>
              <a:buSzPts val="1800"/>
              <a:buNone/>
            </a:pPr>
            <a:endParaRPr sz="1200">
              <a:solidFill>
                <a:schemeClr val="dk1"/>
              </a:solidFill>
              <a:latin typeface="Arial"/>
              <a:ea typeface="Arial"/>
              <a:cs typeface="Arial"/>
              <a:sym typeface="Arial"/>
            </a:endParaRPr>
          </a:p>
          <a:p>
            <a:pPr marL="0" lvl="0" indent="0" algn="just" rtl="0">
              <a:lnSpc>
                <a:spcPct val="115000"/>
              </a:lnSpc>
              <a:spcBef>
                <a:spcPts val="0"/>
              </a:spcBef>
              <a:spcAft>
                <a:spcPts val="0"/>
              </a:spcAft>
              <a:buSzPts val="1800"/>
              <a:buNone/>
            </a:pPr>
            <a:r>
              <a:rPr lang="en" sz="1200">
                <a:solidFill>
                  <a:schemeClr val="dk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https://www.kaggle.com/austinreese/craigslist-carstrucks-data</a:t>
            </a:r>
            <a:endParaRPr sz="1200">
              <a:solidFill>
                <a:schemeClr val="dk1"/>
              </a:solidFill>
              <a:latin typeface="Arial"/>
              <a:ea typeface="Arial"/>
              <a:cs typeface="Arial"/>
              <a:sym typeface="Arial"/>
            </a:endParaRPr>
          </a:p>
          <a:p>
            <a:pPr marL="0" lvl="0" indent="0" algn="just" rtl="0">
              <a:lnSpc>
                <a:spcPct val="115000"/>
              </a:lnSpc>
              <a:spcBef>
                <a:spcPts val="0"/>
              </a:spcBef>
              <a:spcAft>
                <a:spcPts val="0"/>
              </a:spcAft>
              <a:buSzPts val="1800"/>
              <a:buNone/>
            </a:pPr>
            <a:endParaRPr sz="1200">
              <a:solidFill>
                <a:schemeClr val="dk1"/>
              </a:solidFill>
              <a:latin typeface="Arial"/>
              <a:ea typeface="Arial"/>
              <a:cs typeface="Arial"/>
              <a:sym typeface="Arial"/>
            </a:endParaRPr>
          </a:p>
          <a:p>
            <a:pPr marL="0" lvl="0" indent="0" algn="just" rtl="0">
              <a:lnSpc>
                <a:spcPct val="115000"/>
              </a:lnSpc>
              <a:spcBef>
                <a:spcPts val="0"/>
              </a:spcBef>
              <a:spcAft>
                <a:spcPts val="0"/>
              </a:spcAft>
              <a:buSzPts val="1800"/>
              <a:buNone/>
            </a:pPr>
            <a:r>
              <a:rPr lang="en" sz="1200">
                <a:solidFill>
                  <a:schemeClr val="dk1"/>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https://www.kaggle.com/tsaustin/us-used-car-sales-data</a:t>
            </a:r>
            <a:endParaRPr sz="1200">
              <a:solidFill>
                <a:schemeClr val="dk1"/>
              </a:solidFill>
              <a:latin typeface="Arial"/>
              <a:ea typeface="Arial"/>
              <a:cs typeface="Arial"/>
              <a:sym typeface="Arial"/>
            </a:endParaRPr>
          </a:p>
          <a:p>
            <a:pPr marL="0" lvl="0" indent="0" algn="l" rtl="0">
              <a:lnSpc>
                <a:spcPct val="115000"/>
              </a:lnSpc>
              <a:spcBef>
                <a:spcPts val="1200"/>
              </a:spcBef>
              <a:spcAft>
                <a:spcPts val="0"/>
              </a:spcAft>
              <a:buSzPts val="1800"/>
              <a:buNone/>
            </a:pPr>
            <a:r>
              <a:rPr lang="en" sz="1200">
                <a:solidFill>
                  <a:schemeClr val="dk1"/>
                </a:solidFill>
                <a:latin typeface="Arial"/>
                <a:ea typeface="Arial"/>
                <a:cs typeface="Arial"/>
                <a:sym typeface="Arial"/>
              </a:rPr>
              <a:t>https://www.consumerreports.org/buying-a-car/car-buying-guide/</a:t>
            </a:r>
            <a:endParaRPr sz="1200">
              <a:solidFill>
                <a:schemeClr val="dk1"/>
              </a:solidFill>
              <a:latin typeface="Arial"/>
              <a:ea typeface="Arial"/>
              <a:cs typeface="Arial"/>
              <a:sym typeface="Arial"/>
            </a:endParaRPr>
          </a:p>
          <a:p>
            <a:pPr marL="0" lvl="0" indent="0" algn="l" rtl="0">
              <a:lnSpc>
                <a:spcPct val="115000"/>
              </a:lnSpc>
              <a:spcBef>
                <a:spcPts val="1200"/>
              </a:spcBef>
              <a:spcAft>
                <a:spcPts val="0"/>
              </a:spcAft>
              <a:buSzPts val="1800"/>
              <a:buNone/>
            </a:pPr>
            <a:r>
              <a:rPr lang="en" sz="1200">
                <a:solidFill>
                  <a:schemeClr val="dk1"/>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https://cars.usnews.com/cars-trucks/how-to-buy-a-used-car</a:t>
            </a:r>
            <a:endParaRPr sz="1200">
              <a:solidFill>
                <a:schemeClr val="dk1"/>
              </a:solidFill>
              <a:latin typeface="Arial"/>
              <a:ea typeface="Arial"/>
              <a:cs typeface="Arial"/>
              <a:sym typeface="Arial"/>
            </a:endParaRPr>
          </a:p>
          <a:p>
            <a:pPr marL="0" lvl="0" indent="0" algn="l" rtl="0">
              <a:lnSpc>
                <a:spcPct val="115000"/>
              </a:lnSpc>
              <a:spcBef>
                <a:spcPts val="1200"/>
              </a:spcBef>
              <a:spcAft>
                <a:spcPts val="0"/>
              </a:spcAft>
              <a:buSzPts val="1800"/>
              <a:buNone/>
            </a:pPr>
            <a:endParaRPr/>
          </a:p>
          <a:p>
            <a:pPr marL="0" lvl="0" indent="0" algn="l" rtl="0">
              <a:lnSpc>
                <a:spcPct val="115000"/>
              </a:lnSpc>
              <a:spcBef>
                <a:spcPts val="1200"/>
              </a:spcBef>
              <a:spcAft>
                <a:spcPts val="1200"/>
              </a:spcAft>
              <a:buSzPts val="18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3200"/>
              <a:t>Data Cleaning, </a:t>
            </a:r>
            <a:r>
              <a:rPr lang="en" sz="3200" i="1"/>
              <a:t>contd.</a:t>
            </a:r>
            <a:endParaRPr sz="3220" i="1"/>
          </a:p>
        </p:txBody>
      </p:sp>
      <p:sp>
        <p:nvSpPr>
          <p:cNvPr id="88" name="Google Shape;88;p5"/>
          <p:cNvSpPr txBox="1">
            <a:spLocks noGrp="1"/>
          </p:cNvSpPr>
          <p:nvPr>
            <p:ph type="body" idx="1"/>
          </p:nvPr>
        </p:nvSpPr>
        <p:spPr>
          <a:xfrm>
            <a:off x="311700" y="1152475"/>
            <a:ext cx="8520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SzPts val="1800"/>
              <a:buNone/>
            </a:pPr>
            <a:r>
              <a:rPr lang="en" sz="1600"/>
              <a:t>4. Transforming data from text to float</a:t>
            </a:r>
            <a:endParaRPr sz="1600"/>
          </a:p>
        </p:txBody>
      </p:sp>
      <p:pic>
        <p:nvPicPr>
          <p:cNvPr id="89" name="Google Shape;89;p5"/>
          <p:cNvPicPr preferRelativeResize="0"/>
          <p:nvPr/>
        </p:nvPicPr>
        <p:blipFill rotWithShape="1">
          <a:blip r:embed="rId3">
            <a:alphaModFix/>
          </a:blip>
          <a:srcRect l="3762"/>
          <a:stretch/>
        </p:blipFill>
        <p:spPr>
          <a:xfrm>
            <a:off x="734988" y="1670700"/>
            <a:ext cx="7674026" cy="33526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3200"/>
              <a:t>Data Cleaning, </a:t>
            </a:r>
            <a:r>
              <a:rPr lang="en" sz="3200" i="1"/>
              <a:t>contd.</a:t>
            </a:r>
            <a:endParaRPr sz="3220" i="1"/>
          </a:p>
        </p:txBody>
      </p:sp>
      <p:sp>
        <p:nvSpPr>
          <p:cNvPr id="95" name="Google Shape;95;p6"/>
          <p:cNvSpPr txBox="1">
            <a:spLocks noGrp="1"/>
          </p:cNvSpPr>
          <p:nvPr>
            <p:ph type="body" idx="1"/>
          </p:nvPr>
        </p:nvSpPr>
        <p:spPr>
          <a:xfrm>
            <a:off x="311688" y="1340900"/>
            <a:ext cx="8520600" cy="115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SzPts val="1800"/>
              <a:buNone/>
            </a:pPr>
            <a:r>
              <a:rPr lang="en" sz="1600"/>
              <a:t>5. Fixing values:</a:t>
            </a:r>
            <a:endParaRPr sz="1600"/>
          </a:p>
          <a:p>
            <a:pPr marL="457200" lvl="0" indent="-330200" algn="l" rtl="0">
              <a:lnSpc>
                <a:spcPct val="115000"/>
              </a:lnSpc>
              <a:spcBef>
                <a:spcPts val="1200"/>
              </a:spcBef>
              <a:spcAft>
                <a:spcPts val="0"/>
              </a:spcAft>
              <a:buSzPts val="1600"/>
              <a:buChar char="-"/>
            </a:pPr>
            <a:r>
              <a:rPr lang="en" sz="1600"/>
              <a:t>Removing unnecessary and junk characters</a:t>
            </a:r>
            <a:endParaRPr sz="1600"/>
          </a:p>
          <a:p>
            <a:pPr marL="457200" lvl="0" indent="-330200" algn="l" rtl="0">
              <a:lnSpc>
                <a:spcPct val="115000"/>
              </a:lnSpc>
              <a:spcBef>
                <a:spcPts val="0"/>
              </a:spcBef>
              <a:spcAft>
                <a:spcPts val="0"/>
              </a:spcAft>
              <a:buSzPts val="1600"/>
              <a:buChar char="-"/>
            </a:pPr>
            <a:r>
              <a:rPr lang="en" sz="1600"/>
              <a:t>Standardizing attributes values for colors and types using abbreviations</a:t>
            </a:r>
            <a:endParaRPr sz="1600"/>
          </a:p>
        </p:txBody>
      </p:sp>
      <p:pic>
        <p:nvPicPr>
          <p:cNvPr id="96" name="Google Shape;96;p6"/>
          <p:cNvPicPr preferRelativeResize="0"/>
          <p:nvPr/>
        </p:nvPicPr>
        <p:blipFill rotWithShape="1">
          <a:blip r:embed="rId3">
            <a:alphaModFix/>
          </a:blip>
          <a:srcRect/>
          <a:stretch/>
        </p:blipFill>
        <p:spPr>
          <a:xfrm>
            <a:off x="383550" y="2718075"/>
            <a:ext cx="8376875" cy="1923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3200"/>
              <a:t>Data Cleaning, </a:t>
            </a:r>
            <a:r>
              <a:rPr lang="en" sz="3200" i="1"/>
              <a:t>contd.</a:t>
            </a:r>
            <a:endParaRPr sz="3220" i="1"/>
          </a:p>
        </p:txBody>
      </p:sp>
      <p:sp>
        <p:nvSpPr>
          <p:cNvPr id="102" name="Google Shape;102;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sz="1600"/>
              <a:t>6. Filling null values:</a:t>
            </a:r>
            <a:endParaRPr sz="1600"/>
          </a:p>
          <a:p>
            <a:pPr marL="457200" lvl="0" indent="-330200" algn="l" rtl="0">
              <a:lnSpc>
                <a:spcPct val="115000"/>
              </a:lnSpc>
              <a:spcBef>
                <a:spcPts val="1200"/>
              </a:spcBef>
              <a:spcAft>
                <a:spcPts val="0"/>
              </a:spcAft>
              <a:buSzPts val="1600"/>
              <a:buChar char="-"/>
            </a:pPr>
            <a:r>
              <a:rPr lang="en" sz="1600"/>
              <a:t>Converting null values to a boolean value, False</a:t>
            </a:r>
            <a:endParaRPr sz="1600"/>
          </a:p>
          <a:p>
            <a:pPr marL="457200" lvl="0" indent="-330200" algn="l" rtl="0">
              <a:lnSpc>
                <a:spcPct val="115000"/>
              </a:lnSpc>
              <a:spcBef>
                <a:spcPts val="0"/>
              </a:spcBef>
              <a:spcAft>
                <a:spcPts val="0"/>
              </a:spcAft>
              <a:buSzPts val="1600"/>
              <a:buChar char="-"/>
            </a:pPr>
            <a:r>
              <a:rPr lang="en" sz="1600"/>
              <a:t>Identifying missing cities and location details using SQL and adding those records to location tables</a:t>
            </a:r>
            <a:endParaRPr sz="1600"/>
          </a:p>
          <a:p>
            <a:pPr marL="457200" lvl="0" indent="-330200" algn="l" rtl="0">
              <a:lnSpc>
                <a:spcPct val="115000"/>
              </a:lnSpc>
              <a:spcBef>
                <a:spcPts val="0"/>
              </a:spcBef>
              <a:spcAft>
                <a:spcPts val="0"/>
              </a:spcAft>
              <a:buSzPts val="1600"/>
              <a:buChar char="-"/>
            </a:pPr>
            <a:r>
              <a:rPr lang="en" sz="1600"/>
              <a:t>Adding the missing values (in the listing_color) by referring to the existing data related to that column (exterior_color)</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8"/>
          <p:cNvSpPr txBox="1">
            <a:spLocks noGrp="1"/>
          </p:cNvSpPr>
          <p:nvPr>
            <p:ph type="title"/>
          </p:nvPr>
        </p:nvSpPr>
        <p:spPr>
          <a:xfrm>
            <a:off x="265500" y="291425"/>
            <a:ext cx="4306500" cy="680400"/>
          </a:xfrm>
          <a:prstGeom prst="rect">
            <a:avLst/>
          </a:prstGeom>
          <a:noFill/>
          <a:ln>
            <a:noFill/>
          </a:ln>
        </p:spPr>
        <p:txBody>
          <a:bodyPr spcFirstLastPara="1" wrap="square" lIns="91425" tIns="91425" rIns="91425" bIns="91425" anchor="b" anchorCtr="0">
            <a:spAutoFit/>
          </a:bodyPr>
          <a:lstStyle/>
          <a:p>
            <a:pPr marL="0" lvl="0" indent="0" algn="l" rtl="0">
              <a:lnSpc>
                <a:spcPct val="100000"/>
              </a:lnSpc>
              <a:spcBef>
                <a:spcPts val="0"/>
              </a:spcBef>
              <a:spcAft>
                <a:spcPts val="0"/>
              </a:spcAft>
              <a:buSzPts val="990"/>
              <a:buNone/>
            </a:pPr>
            <a:r>
              <a:rPr lang="en" sz="3220"/>
              <a:t>Schema - ER Diagram</a:t>
            </a:r>
            <a:endParaRPr sz="3220"/>
          </a:p>
        </p:txBody>
      </p:sp>
      <p:pic>
        <p:nvPicPr>
          <p:cNvPr id="108" name="Google Shape;108;p8"/>
          <p:cNvPicPr preferRelativeResize="0"/>
          <p:nvPr/>
        </p:nvPicPr>
        <p:blipFill rotWithShape="1">
          <a:blip r:embed="rId3">
            <a:alphaModFix/>
          </a:blip>
          <a:srcRect r="6646"/>
          <a:stretch/>
        </p:blipFill>
        <p:spPr>
          <a:xfrm>
            <a:off x="4831150" y="984250"/>
            <a:ext cx="3958023" cy="3459700"/>
          </a:xfrm>
          <a:prstGeom prst="rect">
            <a:avLst/>
          </a:prstGeom>
          <a:noFill/>
          <a:ln>
            <a:noFill/>
          </a:ln>
        </p:spPr>
      </p:pic>
      <p:sp>
        <p:nvSpPr>
          <p:cNvPr id="109" name="Google Shape;109;p8"/>
          <p:cNvSpPr txBox="1">
            <a:spLocks noGrp="1"/>
          </p:cNvSpPr>
          <p:nvPr>
            <p:ph type="subTitle" idx="1"/>
          </p:nvPr>
        </p:nvSpPr>
        <p:spPr>
          <a:xfrm>
            <a:off x="265500" y="971825"/>
            <a:ext cx="4171500" cy="344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SzPts val="2100"/>
              <a:buNone/>
            </a:pPr>
            <a:r>
              <a:rPr lang="en" sz="1600" b="1"/>
              <a:t>Fact Table:</a:t>
            </a:r>
            <a:endParaRPr sz="1600" b="1"/>
          </a:p>
          <a:p>
            <a:pPr marL="457200" lvl="0" indent="0" algn="l" rtl="0">
              <a:lnSpc>
                <a:spcPct val="115000"/>
              </a:lnSpc>
              <a:spcBef>
                <a:spcPts val="1200"/>
              </a:spcBef>
              <a:spcAft>
                <a:spcPts val="0"/>
              </a:spcAft>
              <a:buSzPts val="2100"/>
              <a:buNone/>
            </a:pPr>
            <a:r>
              <a:rPr lang="en" sz="1600"/>
              <a:t>Car_sale_details </a:t>
            </a:r>
            <a:endParaRPr sz="1600"/>
          </a:p>
          <a:p>
            <a:pPr marL="0" lvl="0" indent="0" algn="l" rtl="0">
              <a:lnSpc>
                <a:spcPct val="115000"/>
              </a:lnSpc>
              <a:spcBef>
                <a:spcPts val="1200"/>
              </a:spcBef>
              <a:spcAft>
                <a:spcPts val="0"/>
              </a:spcAft>
              <a:buSzPts val="2100"/>
              <a:buNone/>
            </a:pPr>
            <a:r>
              <a:rPr lang="en" sz="1600" b="1"/>
              <a:t>Dimension Tables:</a:t>
            </a:r>
            <a:endParaRPr sz="1600" b="1"/>
          </a:p>
          <a:p>
            <a:pPr marL="457200" lvl="0" indent="-330200" algn="l" rtl="0">
              <a:lnSpc>
                <a:spcPct val="115000"/>
              </a:lnSpc>
              <a:spcBef>
                <a:spcPts val="1200"/>
              </a:spcBef>
              <a:spcAft>
                <a:spcPts val="0"/>
              </a:spcAft>
              <a:buSzPts val="1600"/>
              <a:buChar char="-"/>
            </a:pPr>
            <a:r>
              <a:rPr lang="en" sz="1600"/>
              <a:t>Trim_table</a:t>
            </a:r>
            <a:endParaRPr sz="1600"/>
          </a:p>
          <a:p>
            <a:pPr marL="457200" lvl="0" indent="-330200" algn="l" rtl="0">
              <a:lnSpc>
                <a:spcPct val="115000"/>
              </a:lnSpc>
              <a:spcBef>
                <a:spcPts val="0"/>
              </a:spcBef>
              <a:spcAft>
                <a:spcPts val="0"/>
              </a:spcAft>
              <a:buSzPts val="1600"/>
              <a:buChar char="-"/>
            </a:pPr>
            <a:r>
              <a:rPr lang="en" sz="1600"/>
              <a:t>Listing_color</a:t>
            </a:r>
            <a:endParaRPr sz="1600"/>
          </a:p>
          <a:p>
            <a:pPr marL="457200" lvl="0" indent="-330200" algn="l" rtl="0">
              <a:lnSpc>
                <a:spcPct val="115000"/>
              </a:lnSpc>
              <a:spcBef>
                <a:spcPts val="0"/>
              </a:spcBef>
              <a:spcAft>
                <a:spcPts val="0"/>
              </a:spcAft>
              <a:buSzPts val="1600"/>
              <a:buChar char="-"/>
            </a:pPr>
            <a:r>
              <a:rPr lang="en" sz="1600"/>
              <a:t>Interior_color</a:t>
            </a:r>
            <a:endParaRPr sz="1600"/>
          </a:p>
          <a:p>
            <a:pPr marL="457200" lvl="0" indent="-330200" algn="l" rtl="0">
              <a:lnSpc>
                <a:spcPct val="115000"/>
              </a:lnSpc>
              <a:spcBef>
                <a:spcPts val="0"/>
              </a:spcBef>
              <a:spcAft>
                <a:spcPts val="0"/>
              </a:spcAft>
              <a:buSzPts val="1600"/>
              <a:buChar char="-"/>
            </a:pPr>
            <a:r>
              <a:rPr lang="en" sz="1600"/>
              <a:t>Fuel_table</a:t>
            </a:r>
            <a:endParaRPr sz="1600"/>
          </a:p>
          <a:p>
            <a:pPr marL="457200" lvl="0" indent="-330200" algn="l" rtl="0">
              <a:lnSpc>
                <a:spcPct val="115000"/>
              </a:lnSpc>
              <a:spcBef>
                <a:spcPts val="0"/>
              </a:spcBef>
              <a:spcAft>
                <a:spcPts val="0"/>
              </a:spcAft>
              <a:buSzPts val="1600"/>
              <a:buChar char="-"/>
            </a:pPr>
            <a:r>
              <a:rPr lang="en" sz="1600"/>
              <a:t>SP_table</a:t>
            </a:r>
            <a:endParaRPr sz="1600"/>
          </a:p>
          <a:p>
            <a:pPr marL="457200" lvl="0" indent="-330200" algn="l" rtl="0">
              <a:lnSpc>
                <a:spcPct val="115000"/>
              </a:lnSpc>
              <a:spcBef>
                <a:spcPts val="0"/>
              </a:spcBef>
              <a:spcAft>
                <a:spcPts val="0"/>
              </a:spcAft>
              <a:buSzPts val="1600"/>
              <a:buChar char="-"/>
            </a:pPr>
            <a:r>
              <a:rPr lang="en" sz="1600"/>
              <a:t>Car_body</a:t>
            </a:r>
            <a:endParaRPr sz="1600"/>
          </a:p>
          <a:p>
            <a:pPr marL="457200" lvl="0" indent="-330200" algn="l" rtl="0">
              <a:lnSpc>
                <a:spcPct val="115000"/>
              </a:lnSpc>
              <a:spcBef>
                <a:spcPts val="0"/>
              </a:spcBef>
              <a:spcAft>
                <a:spcPts val="0"/>
              </a:spcAft>
              <a:buSzPts val="1600"/>
              <a:buChar char="-"/>
            </a:pPr>
            <a:r>
              <a:rPr lang="en" sz="1600"/>
              <a:t>Location</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3220"/>
              <a:t>Data Loading – AWS Cloud Platform</a:t>
            </a:r>
            <a:endParaRPr sz="3220"/>
          </a:p>
        </p:txBody>
      </p:sp>
      <p:pic>
        <p:nvPicPr>
          <p:cNvPr id="115" name="Google Shape;115;p10" descr="What is AWS Bucket? | Tutorials Link"/>
          <p:cNvPicPr preferRelativeResize="0"/>
          <p:nvPr/>
        </p:nvPicPr>
        <p:blipFill rotWithShape="1">
          <a:blip r:embed="rId3">
            <a:alphaModFix/>
          </a:blip>
          <a:srcRect/>
          <a:stretch/>
        </p:blipFill>
        <p:spPr>
          <a:xfrm>
            <a:off x="4453858" y="1800225"/>
            <a:ext cx="2971800" cy="1543050"/>
          </a:xfrm>
          <a:prstGeom prst="rect">
            <a:avLst/>
          </a:prstGeom>
          <a:noFill/>
          <a:ln>
            <a:noFill/>
          </a:ln>
        </p:spPr>
      </p:pic>
      <p:sp>
        <p:nvSpPr>
          <p:cNvPr id="116" name="Google Shape;116;p10"/>
          <p:cNvSpPr/>
          <p:nvPr/>
        </p:nvSpPr>
        <p:spPr>
          <a:xfrm>
            <a:off x="830107" y="1836483"/>
            <a:ext cx="1990165" cy="1288570"/>
          </a:xfrm>
          <a:prstGeom prst="roundRect">
            <a:avLst>
              <a:gd name="adj" fmla="val 16667"/>
            </a:avLst>
          </a:prstGeom>
          <a:gradFill>
            <a:gsLst>
              <a:gs pos="0">
                <a:srgbClr val="FFFF93"/>
              </a:gs>
              <a:gs pos="35000">
                <a:srgbClr val="FFFFB3"/>
              </a:gs>
              <a:gs pos="100000">
                <a:srgbClr val="FFFFDD"/>
              </a:gs>
            </a:gsLst>
            <a:lin ang="16200000" scaled="0"/>
          </a:gradFill>
          <a:ln w="9525" cap="flat" cmpd="sng">
            <a:solidFill>
              <a:srgbClr val="FCED6F"/>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1" i="0" u="none" strike="noStrike" cap="none">
                <a:solidFill>
                  <a:schemeClr val="dk1"/>
                </a:solidFill>
                <a:latin typeface="Comic Sans MS"/>
                <a:ea typeface="Comic Sans MS"/>
                <a:cs typeface="Comic Sans MS"/>
                <a:sym typeface="Comic Sans MS"/>
              </a:rPr>
              <a:t>Cleaned data</a:t>
            </a:r>
            <a:endParaRPr/>
          </a:p>
        </p:txBody>
      </p:sp>
      <p:cxnSp>
        <p:nvCxnSpPr>
          <p:cNvPr id="117" name="Google Shape;117;p10"/>
          <p:cNvCxnSpPr/>
          <p:nvPr/>
        </p:nvCxnSpPr>
        <p:spPr>
          <a:xfrm>
            <a:off x="3027509" y="2374366"/>
            <a:ext cx="1237130" cy="0"/>
          </a:xfrm>
          <a:prstGeom prst="straightConnector1">
            <a:avLst/>
          </a:prstGeom>
          <a:noFill/>
          <a:ln w="38100" cap="flat" cmpd="sng">
            <a:solidFill>
              <a:schemeClr val="dk1"/>
            </a:solidFill>
            <a:prstDash val="solid"/>
            <a:round/>
            <a:headEnd type="none" w="sm" len="sm"/>
            <a:tailEnd type="triangle" w="med" len="med"/>
          </a:ln>
          <a:effectLst>
            <a:outerShdw blurRad="40000" dist="23000" dir="5400000" rotWithShape="0">
              <a:srgbClr val="000000">
                <a:alpha val="34901"/>
              </a:srgbClr>
            </a:outerShdw>
          </a:effectLst>
        </p:spPr>
      </p:cxnSp>
      <p:sp>
        <p:nvSpPr>
          <p:cNvPr id="118" name="Google Shape;118;p10"/>
          <p:cNvSpPr txBox="1"/>
          <p:nvPr/>
        </p:nvSpPr>
        <p:spPr>
          <a:xfrm>
            <a:off x="4863993" y="1536807"/>
            <a:ext cx="158291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1" i="0" u="none" strike="noStrike" cap="none">
                <a:solidFill>
                  <a:srgbClr val="000000"/>
                </a:solidFill>
                <a:latin typeface="Comic Sans MS"/>
                <a:ea typeface="Comic Sans MS"/>
                <a:cs typeface="Comic Sans MS"/>
                <a:sym typeface="Comic Sans MS"/>
              </a:rPr>
              <a:t>S3 Bucket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cBhvr additive="base">
                                        <p:cTn id="7" dur="500"/>
                                        <p:tgtEl>
                                          <p:spTgt spid="11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7"/>
                                        </p:tgtEl>
                                        <p:attrNameLst>
                                          <p:attrName>style.visibility</p:attrName>
                                        </p:attrNameLst>
                                      </p:cBhvr>
                                      <p:to>
                                        <p:strVal val="visible"/>
                                      </p:to>
                                    </p:set>
                                    <p:anim calcmode="lin" valueType="num">
                                      <p:cBhvr additive="base">
                                        <p:cTn id="12" dur="500"/>
                                        <p:tgtEl>
                                          <p:spTgt spid="11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fade">
                                      <p:cBhvr>
                                        <p:cTn id="17" dur="500"/>
                                        <p:tgtEl>
                                          <p:spTgt spid="11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18"/>
                                        </p:tgtEl>
                                        <p:attrNameLst>
                                          <p:attrName>style.visibility</p:attrName>
                                        </p:attrNameLst>
                                      </p:cBhvr>
                                      <p:to>
                                        <p:strVal val="visible"/>
                                      </p:to>
                                    </p:set>
                                    <p:anim calcmode="lin" valueType="num">
                                      <p:cBhvr additive="base">
                                        <p:cTn id="22" dur="500"/>
                                        <p:tgtEl>
                                          <p:spTgt spid="1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2200</Words>
  <Application>Microsoft Macintosh PowerPoint</Application>
  <PresentationFormat>On-screen Show (16:9)</PresentationFormat>
  <Paragraphs>226</Paragraphs>
  <Slides>40</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Proxima Nova</vt:lpstr>
      <vt:lpstr>Roboto</vt:lpstr>
      <vt:lpstr>Arial</vt:lpstr>
      <vt:lpstr>Comic Sans MS</vt:lpstr>
      <vt:lpstr>Spearmint</vt:lpstr>
      <vt:lpstr>Pre Owned Cars</vt:lpstr>
      <vt:lpstr>Objectives</vt:lpstr>
      <vt:lpstr>About the Dataset</vt:lpstr>
      <vt:lpstr>Data Cleaning  </vt:lpstr>
      <vt:lpstr>Data Cleaning, contd.</vt:lpstr>
      <vt:lpstr>Data Cleaning, contd.</vt:lpstr>
      <vt:lpstr>Data Cleaning, contd.</vt:lpstr>
      <vt:lpstr>Schema - ER Diagram</vt:lpstr>
      <vt:lpstr>Data Loading – AWS Cloud Platform</vt:lpstr>
      <vt:lpstr>Data Loading – S3 Bucket</vt:lpstr>
      <vt:lpstr>Data Transfer</vt:lpstr>
      <vt:lpstr>Data Transfer - RDS </vt:lpstr>
      <vt:lpstr>Data Transfer - RDS</vt:lpstr>
      <vt:lpstr>Data Transfer - RDS</vt:lpstr>
      <vt:lpstr>Data Transfer - Redshift </vt:lpstr>
      <vt:lpstr>Data Warehousing - Redshift</vt:lpstr>
      <vt:lpstr>Data Warehousing - Redshift</vt:lpstr>
      <vt:lpstr>Data Warehousing - Redshift</vt:lpstr>
      <vt:lpstr>Data Visualization</vt:lpstr>
      <vt:lpstr>Data Visualization - Tableau Connectivity</vt:lpstr>
      <vt:lpstr>Data Visualization - Tableau</vt:lpstr>
      <vt:lpstr>Data Visualization - Tableau</vt:lpstr>
      <vt:lpstr>Data Visualization - Tableau</vt:lpstr>
      <vt:lpstr>Data Visualization- Tableau</vt:lpstr>
      <vt:lpstr>Data Visualization - Tableau</vt:lpstr>
      <vt:lpstr>Data Visualization - Tableau</vt:lpstr>
      <vt:lpstr>Data Visualization - Tableau</vt:lpstr>
      <vt:lpstr>Data Visualization - Python</vt:lpstr>
      <vt:lpstr>Data Visualization - Python</vt:lpstr>
      <vt:lpstr>Data visualization - Python</vt:lpstr>
      <vt:lpstr>Data Visualization - Tableau</vt:lpstr>
      <vt:lpstr>Data Visualization - Python</vt:lpstr>
      <vt:lpstr>Web Application implementation in  AWS</vt:lpstr>
      <vt:lpstr>PowerPoint Presentation</vt:lpstr>
      <vt:lpstr>PowerPoint Presentation</vt:lpstr>
      <vt:lpstr>PowerPoint Presentation</vt:lpstr>
      <vt:lpstr>PRE OWNED CARS WEBSITE </vt:lpstr>
      <vt:lpstr>Conclusion</vt:lpstr>
      <vt:lpstr>Thank you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 Owned Cars</dc:title>
  <cp:lastModifiedBy>Purnima Bhukya</cp:lastModifiedBy>
  <cp:revision>2</cp:revision>
  <dcterms:modified xsi:type="dcterms:W3CDTF">2021-11-18T01:39:47Z</dcterms:modified>
</cp:coreProperties>
</file>